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D3567E-0627-4F14-9DEF-B26719531A2F}">
  <a:tblStyle styleId="{56D3567E-0627-4F14-9DEF-B26719531A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D682B0A-18C2-4167-B734-F49C1A05448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we.mitre.org/top25/archive/2020/2020_cwe_top25.html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eb.archive.org/web/20110918000951/https://www.news4jax.com/politics/3890292/detail.html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9to5linux.com/new-linux-kernel-vulnerability-patched-in-all-supported-ubuntu-systems-update-now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55a898d1b_1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55a898d1b_1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4ad0622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4ad0622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ad0622d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ad0622d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4ad0622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4ad0622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4ad0622d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4ad0622d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4ad0622d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4ad0622d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4ad0622d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4ad0622d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4ad0622d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4ad0622d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4ad0622d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4ad0622d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4ad0622d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4ad0622d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4ad0622d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4ad0622d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55a898d1b_1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55a898d1b_1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4ad0622d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4ad0622d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4ad0622d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4ad0622d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4ad0622d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4ad0622d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4ad0622d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4ad0622d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4ad0622d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4ad0622d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51c1702e9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51c1702e9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1c1702e9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1c1702e9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55a898d1b_1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355a898d1b_1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55a898d1b_1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355a898d1b_1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55a898d1b_1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55a898d1b_1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55a898d1b_1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55a898d1b_1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55a898d1b_1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55a898d1b_1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1c02b6304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51c02b6304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51c02b6304_6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51c02b6304_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1c02b6304_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1c02b6304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1c02b6304_6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1c02b6304_6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51c02b6304_6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51c02b6304_6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51c02b6304_6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51c02b6304_6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51c02b6304_6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51c02b6304_6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55a898d1b_1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55a898d1b_1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51c1702e9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51c1702e9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51c1702e9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51c1702e9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51c02b6304_6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51c02b6304_6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1c02b6304_6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1c02b6304_6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51c02b6304_6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51c02b6304_6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51c02b6304_6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51c02b6304_6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51c02b6304_6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51c02b6304_6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51c02b6304_6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51c02b6304_6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1c02b6304_6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51c02b6304_6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Remember this slide! We will use it when we talk about defending against exploits next time.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51c02b6304_6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51c02b6304_6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51c02b6304_6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51c02b6304_6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51c02b6304_6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51c02b6304_6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4ad0622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4ad062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51c02b6304_6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51c02b6304_6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51c02b6304_6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51c02b6304_6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51c02b6304_6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51c02b6304_6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51c02b6304_6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51c02b6304_6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51c02b6304_6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51c02b6304_6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51c02b6304_6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51c02b6304_6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51c02b6304_6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51c02b6304_6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51c02b6304_6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51c02b6304_6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51c02b6304_6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51c02b6304_6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51c02b6304_6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51c02b6304_6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4ad0622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4ad0622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51c02b6304_6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51c02b6304_6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51c02b6304_6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51c02b6304_6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51c02b6304_6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51c02b6304_6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51c02b6304_6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51c02b6304_6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51c02b6304_6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51c02b6304_6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355a898d1b_1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355a898d1b_1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355a898d1b_1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355a898d1b_1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355a898d1b_1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355a898d1b_1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355a898d1b_1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355a898d1b_1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355a898d1b_1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355a898d1b_1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4ad0622d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4ad0622d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355a898d1b_1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355a898d1b_1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355a898d1b_1_1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355a898d1b_1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355a898d1b_1_1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355a898d1b_1_1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355a898d1b_1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355a898d1b_1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355a898d1b_1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355a898d1b_1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355a898d1b_1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355a898d1b_1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355a898d1b_1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355a898d1b_1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https://web.archive.org/web/20110918000951/https://www.news4jax.com/politics/3890292/detail.html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51c1702e9d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51c1702e9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51c1702e9d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51c1702e9d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https://9to5linux.com/new-linux-kernel-vulnerability-patched-in-all-supported-ubuntu-systems-update-now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51c1702e9d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51c1702e9d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ad0622d5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ad0622d5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355a898d1b_1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355a898d1b_1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355a898d1b_1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355a898d1b_1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55a898d1b_1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55a898d1b_1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355a898d1b_1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355a898d1b_1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355a898d1b_1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355a898d1b_1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355a898d1b_1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355a898d1b_1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355a898d1b_1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1355a898d1b_1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355a898d1b_1_1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1355a898d1b_1_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355a898d1b_1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355a898d1b_1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355a898d1b_1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355a898d1b_1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4ad0622d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4ad0622d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355a898d1b_1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355a898d1b_1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355a898d1b_1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355a898d1b_1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355a898d1b_1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355a898d1b_1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355a898d1b_1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355a898d1b_1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355a898d1b_1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355a898d1b_1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Optional">
  <p:cSld name="TITLE_AND_TWO_COLUMNS_1">
    <p:bg>
      <p:bgPr>
        <a:solidFill>
          <a:srgbClr val="A4C2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ptional">
  <p:cSld name="TITLE_ONLY_1">
    <p:bg>
      <p:bgPr>
        <a:solidFill>
          <a:srgbClr val="A4C2F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ptional">
  <p:cSld name="ONE_COLUMN_TEXT_1">
    <p:bg>
      <p:bgPr>
        <a:solidFill>
          <a:srgbClr val="A4C2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Optional">
  <p:cSld name="CUSTOM_1">
    <p:bg>
      <p:bgPr>
        <a:solidFill>
          <a:srgbClr val="A4C2F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Optional">
  <p:cSld name="SECTION_HEADER_1">
    <p:bg>
      <p:bgPr>
        <a:solidFill>
          <a:srgbClr val="A4C2F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Optional">
  <p:cSld name="TITLE_AND_BODY_1">
    <p:bg>
      <p:bgPr>
        <a:solidFill>
          <a:srgbClr val="A4C2F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1017725"/>
            <a:ext cx="9144000" cy="1116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E85C5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</a:rPr>
              <a:t>Computer Science 161</a:t>
            </a:r>
            <a:endParaRPr b="1" sz="600">
              <a:solidFill>
                <a:schemeClr val="lt1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Fall 2022</a:t>
            </a:r>
            <a:endParaRPr b="1" sz="6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.png"/><Relationship Id="rId11" Type="http://schemas.openxmlformats.org/officeDocument/2006/relationships/hyperlink" Target="https://cwe.mitre.org/data/definitions/352.html" TargetMode="External"/><Relationship Id="rId10" Type="http://schemas.openxmlformats.org/officeDocument/2006/relationships/hyperlink" Target="https://cwe.mitre.org/data/definitions/416.html" TargetMode="External"/><Relationship Id="rId13" Type="http://schemas.openxmlformats.org/officeDocument/2006/relationships/hyperlink" Target="https://cwe.mitre.org/data/definitions/190.html" TargetMode="External"/><Relationship Id="rId12" Type="http://schemas.openxmlformats.org/officeDocument/2006/relationships/hyperlink" Target="https://cwe.mitre.org/data/definitions/78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we.mitre.org/data/definitions/79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5" Type="http://schemas.openxmlformats.org/officeDocument/2006/relationships/hyperlink" Target="https://cwe.mitre.org/data/definitions/476.html" TargetMode="External"/><Relationship Id="rId14" Type="http://schemas.openxmlformats.org/officeDocument/2006/relationships/hyperlink" Target="https://cwe.mitre.org/data/definitions/22.html" TargetMode="External"/><Relationship Id="rId17" Type="http://schemas.openxmlformats.org/officeDocument/2006/relationships/hyperlink" Target="https://cwe.mitre.org/data/definitions/434.html" TargetMode="External"/><Relationship Id="rId16" Type="http://schemas.openxmlformats.org/officeDocument/2006/relationships/hyperlink" Target="https://cwe.mitre.org/data/definitions/287.html" TargetMode="External"/><Relationship Id="rId5" Type="http://schemas.openxmlformats.org/officeDocument/2006/relationships/hyperlink" Target="https://cwe.mitre.org/data/definitions/20.html" TargetMode="External"/><Relationship Id="rId19" Type="http://schemas.openxmlformats.org/officeDocument/2006/relationships/hyperlink" Target="https://cwe.mitre.org/data/definitions/94.html" TargetMode="External"/><Relationship Id="rId6" Type="http://schemas.openxmlformats.org/officeDocument/2006/relationships/hyperlink" Target="https://cwe.mitre.org/data/definitions/125.html" TargetMode="External"/><Relationship Id="rId18" Type="http://schemas.openxmlformats.org/officeDocument/2006/relationships/hyperlink" Target="https://cwe.mitre.org/data/definitions/732.html" TargetMode="External"/><Relationship Id="rId7" Type="http://schemas.openxmlformats.org/officeDocument/2006/relationships/hyperlink" Target="https://cwe.mitre.org/data/definitions/119.html" TargetMode="External"/><Relationship Id="rId8" Type="http://schemas.openxmlformats.org/officeDocument/2006/relationships/hyperlink" Target="https://cwe.mitre.org/data/definitions/89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web.archive.org/web/20110918000951/https://www.news4jax.com/politics/3890292/detail.html" TargetMode="External"/><Relationship Id="rId4" Type="http://schemas.openxmlformats.org/officeDocument/2006/relationships/image" Target="../media/image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9to5linux.com/new-linux-kernel-vulnerability-patched-in-all-supported-ubuntu-systems-update-now" TargetMode="External"/><Relationship Id="rId4" Type="http://schemas.openxmlformats.org/officeDocument/2006/relationships/image" Target="../media/image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Safety Vulnerabilities</a:t>
            </a:r>
            <a:endParaRPr/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161 Fall 2022 - Lecture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2" name="Google Shape;182;p24"/>
          <p:cNvGrpSpPr/>
          <p:nvPr/>
        </p:nvGrpSpPr>
        <p:grpSpPr>
          <a:xfrm>
            <a:off x="2994250" y="1301050"/>
            <a:ext cx="2921400" cy="615600"/>
            <a:chOff x="2994250" y="1301050"/>
            <a:chExt cx="2921400" cy="615600"/>
          </a:xfrm>
        </p:grpSpPr>
        <p:cxnSp>
          <p:nvCxnSpPr>
            <p:cNvPr id="183" name="Google Shape;183;p24"/>
            <p:cNvCxnSpPr>
              <a:stCxn id="184" idx="3"/>
            </p:cNvCxnSpPr>
            <p:nvPr/>
          </p:nvCxnSpPr>
          <p:spPr>
            <a:xfrm>
              <a:off x="5110450" y="1608850"/>
              <a:ext cx="805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" name="Google Shape;184;p24"/>
            <p:cNvSpPr txBox="1"/>
            <p:nvPr/>
          </p:nvSpPr>
          <p:spPr>
            <a:xfrm>
              <a:off x="2994250" y="1301050"/>
              <a:ext cx="21162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The instruction that was just executed is in </a:t>
              </a:r>
              <a:r>
                <a:rPr b="1" lang="en">
                  <a:solidFill>
                    <a:srgbClr val="FF0000"/>
                  </a:solidFill>
                </a:rPr>
                <a:t>red</a:t>
              </a:r>
              <a:endParaRPr/>
            </a:p>
          </p:txBody>
        </p:sp>
      </p:grp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186" name="Google Shape;186;p24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grpSp>
        <p:nvGrpSpPr>
          <p:cNvPr id="187" name="Google Shape;187;p24"/>
          <p:cNvGrpSpPr/>
          <p:nvPr/>
        </p:nvGrpSpPr>
        <p:grpSpPr>
          <a:xfrm>
            <a:off x="2994250" y="1965415"/>
            <a:ext cx="3215277" cy="914285"/>
            <a:chOff x="2994250" y="1965415"/>
            <a:chExt cx="3215277" cy="914285"/>
          </a:xfrm>
        </p:grpSpPr>
        <p:sp>
          <p:nvSpPr>
            <p:cNvPr id="188" name="Google Shape;188;p24"/>
            <p:cNvSpPr txBox="1"/>
            <p:nvPr/>
          </p:nvSpPr>
          <p:spPr>
            <a:xfrm>
              <a:off x="2994250" y="2048400"/>
              <a:ext cx="21162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The EIP points to the address of the </a:t>
              </a:r>
              <a:r>
                <a:rPr i="1" lang="en">
                  <a:solidFill>
                    <a:schemeClr val="dk1"/>
                  </a:solidFill>
                </a:rPr>
                <a:t>next</a:t>
              </a:r>
              <a:r>
                <a:rPr lang="en">
                  <a:solidFill>
                    <a:schemeClr val="dk1"/>
                  </a:solidFill>
                </a:rPr>
                <a:t> instruction!</a:t>
              </a:r>
              <a:endParaRPr/>
            </a:p>
          </p:txBody>
        </p:sp>
        <p:cxnSp>
          <p:nvCxnSpPr>
            <p:cNvPr id="189" name="Google Shape;189;p24"/>
            <p:cNvCxnSpPr>
              <a:endCxn id="190" idx="2"/>
            </p:cNvCxnSpPr>
            <p:nvPr/>
          </p:nvCxnSpPr>
          <p:spPr>
            <a:xfrm flipH="1" rot="10800000">
              <a:off x="5118127" y="1965415"/>
              <a:ext cx="1091400" cy="524700"/>
            </a:xfrm>
            <a:prstGeom prst="bent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0" name="Google Shape;190;p24"/>
          <p:cNvSpPr txBox="1"/>
          <p:nvPr/>
        </p:nvSpPr>
        <p:spPr>
          <a:xfrm>
            <a:off x="5956027" y="165761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1" name="Google Shape;191;p24"/>
          <p:cNvCxnSpPr>
            <a:stCxn id="190" idx="3"/>
          </p:cNvCxnSpPr>
          <p:nvPr/>
        </p:nvCxnSpPr>
        <p:spPr>
          <a:xfrm>
            <a:off x="6463027" y="181151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8" name="Google Shape;198;p25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99" name="Google Shape;199;p25"/>
          <p:cNvCxnSpPr>
            <a:stCxn id="200" idx="3"/>
          </p:cNvCxnSpPr>
          <p:nvPr/>
        </p:nvCxnSpPr>
        <p:spPr>
          <a:xfrm>
            <a:off x="3119525" y="1926200"/>
            <a:ext cx="38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5"/>
          <p:cNvSpPr txBox="1"/>
          <p:nvPr/>
        </p:nvSpPr>
        <p:spPr>
          <a:xfrm>
            <a:off x="721925" y="1510550"/>
            <a:ext cx="2397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diagram of the stack. Remember, each row represents 4 bytes (32 bits).</a:t>
            </a:r>
            <a:endParaRPr/>
          </a:p>
        </p:txBody>
      </p:sp>
      <p:sp>
        <p:nvSpPr>
          <p:cNvPr id="201" name="Google Shape;201;p25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204" name="Google Shape;204;p25"/>
          <p:cNvSpPr txBox="1"/>
          <p:nvPr/>
        </p:nvSpPr>
        <p:spPr>
          <a:xfrm>
            <a:off x="5956027" y="165761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5" name="Google Shape;205;p25"/>
          <p:cNvCxnSpPr>
            <a:stCxn id="204" idx="3"/>
          </p:cNvCxnSpPr>
          <p:nvPr/>
        </p:nvCxnSpPr>
        <p:spPr>
          <a:xfrm>
            <a:off x="6463027" y="181151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2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4" name="Google Shape;214;p26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EBP and ESP registers point to the top and bottom of the current stack frame.</a:t>
            </a:r>
            <a:endParaRPr sz="1400"/>
          </a:p>
        </p:txBody>
      </p:sp>
      <p:sp>
        <p:nvSpPr>
          <p:cNvPr id="216" name="Google Shape;216;p26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217" name="Google Shape;217;p26"/>
          <p:cNvSpPr txBox="1"/>
          <p:nvPr/>
        </p:nvSpPr>
        <p:spPr>
          <a:xfrm>
            <a:off x="2740377" y="13783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8" name="Google Shape;218;p26"/>
          <p:cNvCxnSpPr>
            <a:stCxn id="217" idx="3"/>
          </p:cNvCxnSpPr>
          <p:nvPr/>
        </p:nvCxnSpPr>
        <p:spPr>
          <a:xfrm>
            <a:off x="3247377" y="1532250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6"/>
          <p:cNvSpPr txBox="1"/>
          <p:nvPr/>
        </p:nvSpPr>
        <p:spPr>
          <a:xfrm>
            <a:off x="2740377" y="16831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0" name="Google Shape;220;p26"/>
          <p:cNvCxnSpPr>
            <a:stCxn id="219" idx="3"/>
          </p:cNvCxnSpPr>
          <p:nvPr/>
        </p:nvCxnSpPr>
        <p:spPr>
          <a:xfrm>
            <a:off x="3247377" y="1837050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6"/>
          <p:cNvSpPr txBox="1"/>
          <p:nvPr/>
        </p:nvSpPr>
        <p:spPr>
          <a:xfrm>
            <a:off x="5956027" y="165761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2" name="Google Shape;222;p26"/>
          <p:cNvCxnSpPr>
            <a:stCxn id="221" idx="3"/>
          </p:cNvCxnSpPr>
          <p:nvPr/>
        </p:nvCxnSpPr>
        <p:spPr>
          <a:xfrm>
            <a:off x="6463027" y="181151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2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2740377" y="13783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1" name="Google Shape;231;p27"/>
          <p:cNvCxnSpPr>
            <a:stCxn id="230" idx="3"/>
          </p:cNvCxnSpPr>
          <p:nvPr/>
        </p:nvCxnSpPr>
        <p:spPr>
          <a:xfrm>
            <a:off x="3247377" y="1532250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32" name="Google Shape;232;p27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33" name="Google Shape;233;p27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1. Push arguments on the stack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400"/>
              <a:t> instruction decrements the ESP to make space on the stack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Arguments are pushed in reverse order</a:t>
            </a:r>
            <a:endParaRPr sz="1400"/>
          </a:p>
        </p:txBody>
      </p:sp>
      <p:sp>
        <p:nvSpPr>
          <p:cNvPr id="235" name="Google Shape;235;p27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236" name="Google Shape;236;p27"/>
          <p:cNvSpPr txBox="1"/>
          <p:nvPr/>
        </p:nvSpPr>
        <p:spPr>
          <a:xfrm>
            <a:off x="2740377" y="19879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ESP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7" name="Google Shape;237;p27"/>
          <p:cNvCxnSpPr>
            <a:stCxn id="236" idx="3"/>
          </p:cNvCxnSpPr>
          <p:nvPr/>
        </p:nvCxnSpPr>
        <p:spPr>
          <a:xfrm>
            <a:off x="3247377" y="2141850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7"/>
          <p:cNvSpPr txBox="1"/>
          <p:nvPr/>
        </p:nvSpPr>
        <p:spPr>
          <a:xfrm>
            <a:off x="5956027" y="188621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9" name="Google Shape;239;p27"/>
          <p:cNvCxnSpPr>
            <a:stCxn id="238" idx="3"/>
          </p:cNvCxnSpPr>
          <p:nvPr/>
        </p:nvCxnSpPr>
        <p:spPr>
          <a:xfrm>
            <a:off x="6463027" y="204011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2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7" name="Google Shape;247;p28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48" name="Google Shape;248;p28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1. Push arguments on the stack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400"/>
              <a:t> instruction decrements the ESP to make space on the stack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Arguments are pushed in reverse order</a:t>
            </a:r>
            <a:endParaRPr sz="1400"/>
          </a:p>
        </p:txBody>
      </p:sp>
      <p:sp>
        <p:nvSpPr>
          <p:cNvPr id="250" name="Google Shape;250;p28"/>
          <p:cNvSpPr txBox="1"/>
          <p:nvPr/>
        </p:nvSpPr>
        <p:spPr>
          <a:xfrm>
            <a:off x="2740377" y="13783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1" name="Google Shape;251;p28"/>
          <p:cNvCxnSpPr>
            <a:stCxn id="250" idx="3"/>
          </p:cNvCxnSpPr>
          <p:nvPr/>
        </p:nvCxnSpPr>
        <p:spPr>
          <a:xfrm>
            <a:off x="3247377" y="1532250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8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253" name="Google Shape;253;p28"/>
          <p:cNvSpPr txBox="1"/>
          <p:nvPr/>
        </p:nvSpPr>
        <p:spPr>
          <a:xfrm>
            <a:off x="2740377" y="22927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ESP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4" name="Google Shape;254;p28"/>
          <p:cNvCxnSpPr>
            <a:stCxn id="253" idx="3"/>
          </p:cNvCxnSpPr>
          <p:nvPr/>
        </p:nvCxnSpPr>
        <p:spPr>
          <a:xfrm>
            <a:off x="3247377" y="2446650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8"/>
          <p:cNvSpPr txBox="1"/>
          <p:nvPr/>
        </p:nvSpPr>
        <p:spPr>
          <a:xfrm>
            <a:off x="5956027" y="209195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6" name="Google Shape;256;p28"/>
          <p:cNvCxnSpPr>
            <a:stCxn id="255" idx="3"/>
          </p:cNvCxnSpPr>
          <p:nvPr/>
        </p:nvCxnSpPr>
        <p:spPr>
          <a:xfrm>
            <a:off x="6463027" y="224585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2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5" name="Google Shape;265;p29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Return Instruction Pointer</a:t>
                      </a:r>
                      <a:endParaRPr b="1" sz="900">
                        <a:solidFill>
                          <a:srgbClr val="FF0000"/>
                        </a:solidFill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66" name="Google Shape;266;p29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198500" y="1246825"/>
            <a:ext cx="25845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/>
              <a:t>2. Push old EIP (RIP) on the stack</a:t>
            </a:r>
            <a:br>
              <a:rPr b="1" lang="en" sz="1350"/>
            </a:br>
            <a:r>
              <a:rPr b="1" lang="en" sz="1350"/>
              <a:t>3. Move EIP</a:t>
            </a:r>
            <a:endParaRPr b="1"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</a:t>
            </a:r>
            <a:r>
              <a:rPr b="1" lang="en" sz="1350"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350"/>
              <a:t> instruction does 2 things</a:t>
            </a:r>
            <a:endParaRPr sz="1350"/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First, it pushes the current value of EIP (the address of the next instruction in </a:t>
            </a:r>
            <a:r>
              <a:rPr b="1" lang="en" sz="1350">
                <a:latin typeface="Courier New"/>
                <a:ea typeface="Courier New"/>
                <a:cs typeface="Courier New"/>
                <a:sym typeface="Courier New"/>
              </a:rPr>
              <a:t>caller</a:t>
            </a:r>
            <a:r>
              <a:rPr lang="en" sz="1350"/>
              <a:t>) on the stack.</a:t>
            </a:r>
            <a:endParaRPr sz="1350"/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saved EIP value on the stack is called the RIP (return instruction pointer).</a:t>
            </a:r>
            <a:endParaRPr sz="1350"/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Second, it changes EIP to point to the instructions of the callee.</a:t>
            </a:r>
            <a:endParaRPr sz="1350"/>
          </a:p>
        </p:txBody>
      </p:sp>
      <p:sp>
        <p:nvSpPr>
          <p:cNvPr id="268" name="Google Shape;268;p29"/>
          <p:cNvSpPr txBox="1"/>
          <p:nvPr/>
        </p:nvSpPr>
        <p:spPr>
          <a:xfrm>
            <a:off x="2740377" y="13783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9" name="Google Shape;269;p29"/>
          <p:cNvCxnSpPr>
            <a:stCxn id="268" idx="3"/>
          </p:cNvCxnSpPr>
          <p:nvPr/>
        </p:nvCxnSpPr>
        <p:spPr>
          <a:xfrm>
            <a:off x="3247377" y="1532250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9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271" name="Google Shape;271;p29"/>
          <p:cNvSpPr txBox="1"/>
          <p:nvPr/>
        </p:nvSpPr>
        <p:spPr>
          <a:xfrm>
            <a:off x="2740377" y="25975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ESP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2" name="Google Shape;272;p29"/>
          <p:cNvCxnSpPr>
            <a:stCxn id="271" idx="3"/>
          </p:cNvCxnSpPr>
          <p:nvPr/>
        </p:nvCxnSpPr>
        <p:spPr>
          <a:xfrm>
            <a:off x="3247377" y="2751450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29"/>
          <p:cNvSpPr txBox="1"/>
          <p:nvPr/>
        </p:nvSpPr>
        <p:spPr>
          <a:xfrm>
            <a:off x="5956027" y="305969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EIP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4" name="Google Shape;274;p29"/>
          <p:cNvCxnSpPr>
            <a:stCxn id="273" idx="3"/>
          </p:cNvCxnSpPr>
          <p:nvPr/>
        </p:nvCxnSpPr>
        <p:spPr>
          <a:xfrm>
            <a:off x="6463027" y="3213595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281" name="Google Shape;28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2" name="Google Shape;282;p30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 Instruction Pointer</a:t>
                      </a:r>
                      <a:endParaRPr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p30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284" name="Google Shape;284;p30"/>
          <p:cNvSpPr/>
          <p:nvPr/>
        </p:nvSpPr>
        <p:spPr>
          <a:xfrm>
            <a:off x="6784825" y="3101275"/>
            <a:ext cx="1772700" cy="64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7242449" y="2777279"/>
            <a:ext cx="16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Function prologue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next 3 steps set up a stack frame for the callee function.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instructions are sometimes called the function prologue, because they appear at the start of every function.</a:t>
            </a:r>
            <a:endParaRPr sz="1400"/>
          </a:p>
        </p:txBody>
      </p:sp>
      <p:sp>
        <p:nvSpPr>
          <p:cNvPr id="287" name="Google Shape;287;p30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88" name="Google Shape;288;p30"/>
          <p:cNvSpPr txBox="1"/>
          <p:nvPr/>
        </p:nvSpPr>
        <p:spPr>
          <a:xfrm>
            <a:off x="2740377" y="13783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9" name="Google Shape;289;p30"/>
          <p:cNvCxnSpPr>
            <a:stCxn id="288" idx="3"/>
          </p:cNvCxnSpPr>
          <p:nvPr/>
        </p:nvCxnSpPr>
        <p:spPr>
          <a:xfrm>
            <a:off x="3247377" y="1532250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0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291" name="Google Shape;291;p30"/>
          <p:cNvSpPr txBox="1"/>
          <p:nvPr/>
        </p:nvSpPr>
        <p:spPr>
          <a:xfrm>
            <a:off x="2740377" y="25975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2" name="Google Shape;292;p30"/>
          <p:cNvCxnSpPr>
            <a:stCxn id="291" idx="3"/>
          </p:cNvCxnSpPr>
          <p:nvPr/>
        </p:nvCxnSpPr>
        <p:spPr>
          <a:xfrm>
            <a:off x="3247377" y="2751450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0"/>
          <p:cNvSpPr txBox="1"/>
          <p:nvPr/>
        </p:nvSpPr>
        <p:spPr>
          <a:xfrm>
            <a:off x="5956027" y="305969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4" name="Google Shape;294;p30"/>
          <p:cNvCxnSpPr>
            <a:stCxn id="293" idx="3"/>
          </p:cNvCxnSpPr>
          <p:nvPr/>
        </p:nvCxnSpPr>
        <p:spPr>
          <a:xfrm>
            <a:off x="6463027" y="321359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301" name="Google Shape;3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2" name="Google Shape;302;p31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 Instruction Pointer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Saved Frame Pointer</a:t>
                      </a:r>
                      <a:endParaRPr b="1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03" name="Google Shape;303;p31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304" name="Google Shape;304;p31"/>
          <p:cNvSpPr/>
          <p:nvPr/>
        </p:nvSpPr>
        <p:spPr>
          <a:xfrm>
            <a:off x="5723850" y="1489223"/>
            <a:ext cx="243135" cy="1584650"/>
          </a:xfrm>
          <a:custGeom>
            <a:rect b="b" l="l" r="r" t="t"/>
            <a:pathLst>
              <a:path extrusionOk="0" h="65306" w="8353">
                <a:moveTo>
                  <a:pt x="0" y="65306"/>
                </a:moveTo>
                <a:lnTo>
                  <a:pt x="8353" y="65306"/>
                </a:lnTo>
                <a:lnTo>
                  <a:pt x="8353" y="0"/>
                </a:lnTo>
                <a:lnTo>
                  <a:pt x="2025" y="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4. Push old EBP (SFP) on the stack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need to restore the value of the EBP when returning, so we push the current value of the EBP on the stack.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saved value of the EBP on the stack is called the saved frame pointer (SFP).</a:t>
            </a:r>
            <a:endParaRPr sz="1400"/>
          </a:p>
        </p:txBody>
      </p:sp>
      <p:sp>
        <p:nvSpPr>
          <p:cNvPr id="306" name="Google Shape;306;p31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07" name="Google Shape;307;p31"/>
          <p:cNvSpPr txBox="1"/>
          <p:nvPr/>
        </p:nvSpPr>
        <p:spPr>
          <a:xfrm>
            <a:off x="2740377" y="13783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8" name="Google Shape;308;p31"/>
          <p:cNvCxnSpPr>
            <a:stCxn id="307" idx="3"/>
          </p:cNvCxnSpPr>
          <p:nvPr/>
        </p:nvCxnSpPr>
        <p:spPr>
          <a:xfrm>
            <a:off x="3247377" y="1532250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31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310" name="Google Shape;310;p31"/>
          <p:cNvSpPr txBox="1"/>
          <p:nvPr/>
        </p:nvSpPr>
        <p:spPr>
          <a:xfrm>
            <a:off x="2740377" y="29023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ESP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11" name="Google Shape;311;p31"/>
          <p:cNvCxnSpPr>
            <a:stCxn id="310" idx="3"/>
          </p:cNvCxnSpPr>
          <p:nvPr/>
        </p:nvCxnSpPr>
        <p:spPr>
          <a:xfrm>
            <a:off x="3247377" y="3056250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31"/>
          <p:cNvSpPr txBox="1"/>
          <p:nvPr/>
        </p:nvSpPr>
        <p:spPr>
          <a:xfrm>
            <a:off x="5956027" y="327305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13" name="Google Shape;313;p31"/>
          <p:cNvCxnSpPr>
            <a:stCxn id="312" idx="3"/>
          </p:cNvCxnSpPr>
          <p:nvPr/>
        </p:nvCxnSpPr>
        <p:spPr>
          <a:xfrm>
            <a:off x="6463027" y="342695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3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320" name="Google Shape;32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1" name="Google Shape;321;p32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 Instruction Pointer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Saved Frame Pointer </a:t>
                      </a:r>
                      <a:endParaRPr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22" name="Google Shape;322;p32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323" name="Google Shape;323;p32"/>
          <p:cNvSpPr/>
          <p:nvPr/>
        </p:nvSpPr>
        <p:spPr>
          <a:xfrm>
            <a:off x="5723850" y="1489223"/>
            <a:ext cx="243135" cy="1584650"/>
          </a:xfrm>
          <a:custGeom>
            <a:rect b="b" l="l" r="r" t="t"/>
            <a:pathLst>
              <a:path extrusionOk="0" h="65306" w="8353">
                <a:moveTo>
                  <a:pt x="0" y="65306"/>
                </a:moveTo>
                <a:lnTo>
                  <a:pt x="8353" y="65306"/>
                </a:lnTo>
                <a:lnTo>
                  <a:pt x="8353" y="0"/>
                </a:lnTo>
                <a:lnTo>
                  <a:pt x="2025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24" name="Google Shape;324;p32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5. Move EBP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instruction moves the EBP down to where the ESP is located.</a:t>
            </a:r>
            <a:endParaRPr sz="1400"/>
          </a:p>
        </p:txBody>
      </p:sp>
      <p:sp>
        <p:nvSpPr>
          <p:cNvPr id="325" name="Google Shape;325;p32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26" name="Google Shape;326;p32"/>
          <p:cNvSpPr txBox="1"/>
          <p:nvPr/>
        </p:nvSpPr>
        <p:spPr>
          <a:xfrm>
            <a:off x="1942977" y="29039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EBP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27" name="Google Shape;327;p32"/>
          <p:cNvCxnSpPr>
            <a:stCxn id="326" idx="3"/>
          </p:cNvCxnSpPr>
          <p:nvPr/>
        </p:nvCxnSpPr>
        <p:spPr>
          <a:xfrm>
            <a:off x="2449977" y="3057875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32"/>
          <p:cNvSpPr txBox="1"/>
          <p:nvPr/>
        </p:nvSpPr>
        <p:spPr>
          <a:xfrm>
            <a:off x="2740377" y="29039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29" name="Google Shape;329;p32"/>
          <p:cNvCxnSpPr>
            <a:stCxn id="328" idx="3"/>
          </p:cNvCxnSpPr>
          <p:nvPr/>
        </p:nvCxnSpPr>
        <p:spPr>
          <a:xfrm>
            <a:off x="3247377" y="305787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32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331" name="Google Shape;331;p32"/>
          <p:cNvSpPr txBox="1"/>
          <p:nvPr/>
        </p:nvSpPr>
        <p:spPr>
          <a:xfrm>
            <a:off x="5956027" y="348641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2" name="Google Shape;332;p32"/>
          <p:cNvCxnSpPr>
            <a:stCxn id="331" idx="3"/>
          </p:cNvCxnSpPr>
          <p:nvPr/>
        </p:nvCxnSpPr>
        <p:spPr>
          <a:xfrm>
            <a:off x="6463027" y="364031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3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339" name="Google Shape;3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0" name="Google Shape;340;p33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 Instruction Pointer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Saved Frame Pointer</a:t>
                      </a:r>
                      <a:endParaRPr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41" name="Google Shape;341;p33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342" name="Google Shape;342;p33"/>
          <p:cNvSpPr/>
          <p:nvPr/>
        </p:nvSpPr>
        <p:spPr>
          <a:xfrm>
            <a:off x="5723850" y="1489223"/>
            <a:ext cx="243135" cy="1584650"/>
          </a:xfrm>
          <a:custGeom>
            <a:rect b="b" l="l" r="r" t="t"/>
            <a:pathLst>
              <a:path extrusionOk="0" h="65306" w="8353">
                <a:moveTo>
                  <a:pt x="0" y="65306"/>
                </a:moveTo>
                <a:lnTo>
                  <a:pt x="8353" y="65306"/>
                </a:lnTo>
                <a:lnTo>
                  <a:pt x="8353" y="0"/>
                </a:lnTo>
                <a:lnTo>
                  <a:pt x="2025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3" name="Google Shape;343;p33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6. Move ESP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instruction moves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esp</a:t>
            </a:r>
            <a:r>
              <a:rPr lang="en" sz="1400"/>
              <a:t> down to create space for a new stack frame.</a:t>
            </a:r>
            <a:endParaRPr sz="1400"/>
          </a:p>
        </p:txBody>
      </p:sp>
      <p:sp>
        <p:nvSpPr>
          <p:cNvPr id="344" name="Google Shape;344;p33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45" name="Google Shape;345;p33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346" name="Google Shape;346;p33"/>
          <p:cNvSpPr txBox="1"/>
          <p:nvPr/>
        </p:nvSpPr>
        <p:spPr>
          <a:xfrm>
            <a:off x="2744127" y="29039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47" name="Google Shape;347;p33"/>
          <p:cNvCxnSpPr>
            <a:stCxn id="346" idx="3"/>
          </p:cNvCxnSpPr>
          <p:nvPr/>
        </p:nvCxnSpPr>
        <p:spPr>
          <a:xfrm>
            <a:off x="3251127" y="305787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3"/>
          <p:cNvSpPr txBox="1"/>
          <p:nvPr/>
        </p:nvSpPr>
        <p:spPr>
          <a:xfrm>
            <a:off x="2740377" y="32087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ESP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49" name="Google Shape;349;p33"/>
          <p:cNvCxnSpPr>
            <a:stCxn id="348" idx="3"/>
          </p:cNvCxnSpPr>
          <p:nvPr/>
        </p:nvCxnSpPr>
        <p:spPr>
          <a:xfrm>
            <a:off x="3247377" y="3362675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33"/>
          <p:cNvSpPr txBox="1"/>
          <p:nvPr/>
        </p:nvSpPr>
        <p:spPr>
          <a:xfrm>
            <a:off x="5956027" y="382169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51" name="Google Shape;351;p33"/>
          <p:cNvCxnSpPr>
            <a:stCxn id="350" idx="3"/>
          </p:cNvCxnSpPr>
          <p:nvPr/>
        </p:nvCxnSpPr>
        <p:spPr>
          <a:xfrm>
            <a:off x="6463027" y="397559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98500" y="1246825"/>
            <a:ext cx="8769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Homework 1 is due on </a:t>
            </a:r>
            <a:r>
              <a:rPr b="1" lang="en"/>
              <a:t>Friday, September 9</a:t>
            </a:r>
            <a:r>
              <a:rPr lang="en"/>
              <a:t>, 11:59 PM PT</a:t>
            </a:r>
            <a:endParaRPr/>
          </a:p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Google Shape;357;p3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358" name="Google Shape;35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9" name="Google Shape;359;p34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 Instruction Pointer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Saved Frame Pointer</a:t>
                      </a:r>
                      <a:endParaRPr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local</a:t>
                      </a:r>
                      <a:endParaRPr/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60" name="Google Shape;360;p34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361" name="Google Shape;361;p34"/>
          <p:cNvSpPr/>
          <p:nvPr/>
        </p:nvSpPr>
        <p:spPr>
          <a:xfrm>
            <a:off x="5723850" y="1489223"/>
            <a:ext cx="243135" cy="1584650"/>
          </a:xfrm>
          <a:custGeom>
            <a:rect b="b" l="l" r="r" t="t"/>
            <a:pathLst>
              <a:path extrusionOk="0" h="65306" w="8353">
                <a:moveTo>
                  <a:pt x="0" y="65306"/>
                </a:moveTo>
                <a:lnTo>
                  <a:pt x="8353" y="65306"/>
                </a:lnTo>
                <a:lnTo>
                  <a:pt x="8353" y="0"/>
                </a:lnTo>
                <a:lnTo>
                  <a:pt x="2025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2" name="Google Shape;362;p34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7. Execute the function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Now that the stack frame is set up, the function can begin executing.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function just returns 42, so we put 42 in the EAX register. (Recall the return value is placed in EAX.)</a:t>
            </a:r>
            <a:endParaRPr sz="1400"/>
          </a:p>
        </p:txBody>
      </p:sp>
      <p:sp>
        <p:nvSpPr>
          <p:cNvPr id="363" name="Google Shape;363;p34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64" name="Google Shape;364;p34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365" name="Google Shape;365;p34"/>
          <p:cNvSpPr txBox="1"/>
          <p:nvPr/>
        </p:nvSpPr>
        <p:spPr>
          <a:xfrm>
            <a:off x="2744127" y="29039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6" name="Google Shape;366;p34"/>
          <p:cNvCxnSpPr>
            <a:stCxn id="365" idx="3"/>
          </p:cNvCxnSpPr>
          <p:nvPr/>
        </p:nvCxnSpPr>
        <p:spPr>
          <a:xfrm>
            <a:off x="3251127" y="305787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34"/>
          <p:cNvSpPr txBox="1"/>
          <p:nvPr/>
        </p:nvSpPr>
        <p:spPr>
          <a:xfrm>
            <a:off x="2740377" y="32087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8" name="Google Shape;368;p34"/>
          <p:cNvCxnSpPr>
            <a:stCxn id="367" idx="3"/>
          </p:cNvCxnSpPr>
          <p:nvPr/>
        </p:nvCxnSpPr>
        <p:spPr>
          <a:xfrm>
            <a:off x="3247377" y="336267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34"/>
          <p:cNvSpPr txBox="1"/>
          <p:nvPr/>
        </p:nvSpPr>
        <p:spPr>
          <a:xfrm>
            <a:off x="5956027" y="414935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70" name="Google Shape;370;p34"/>
          <p:cNvCxnSpPr>
            <a:stCxn id="369" idx="3"/>
          </p:cNvCxnSpPr>
          <p:nvPr/>
        </p:nvCxnSpPr>
        <p:spPr>
          <a:xfrm>
            <a:off x="6463027" y="430325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3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8" name="Google Shape;378;p35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 Instruction Pointer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Saved Frame Pointer </a:t>
                      </a:r>
                      <a:endParaRPr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local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79" name="Google Shape;379;p35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380" name="Google Shape;380;p35"/>
          <p:cNvSpPr/>
          <p:nvPr/>
        </p:nvSpPr>
        <p:spPr>
          <a:xfrm>
            <a:off x="5723850" y="1489223"/>
            <a:ext cx="243135" cy="1584650"/>
          </a:xfrm>
          <a:custGeom>
            <a:rect b="b" l="l" r="r" t="t"/>
            <a:pathLst>
              <a:path extrusionOk="0" h="65306" w="8353">
                <a:moveTo>
                  <a:pt x="0" y="65306"/>
                </a:moveTo>
                <a:lnTo>
                  <a:pt x="8353" y="65306"/>
                </a:lnTo>
                <a:lnTo>
                  <a:pt x="8353" y="0"/>
                </a:lnTo>
                <a:lnTo>
                  <a:pt x="2025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81" name="Google Shape;381;p35"/>
          <p:cNvSpPr/>
          <p:nvPr/>
        </p:nvSpPr>
        <p:spPr>
          <a:xfrm>
            <a:off x="6785925" y="4186125"/>
            <a:ext cx="1713000" cy="67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 txBox="1"/>
          <p:nvPr/>
        </p:nvSpPr>
        <p:spPr>
          <a:xfrm>
            <a:off x="5159625" y="4490925"/>
            <a:ext cx="16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Function epilogue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83" name="Google Shape;383;p35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next 3 steps restore the caller’s stack frame.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instructions are sometimes called the function epilogue, because they appear at the end of every function.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4" name="Google Shape;384;p35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85" name="Google Shape;385;p35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386" name="Google Shape;386;p35"/>
          <p:cNvSpPr txBox="1"/>
          <p:nvPr/>
        </p:nvSpPr>
        <p:spPr>
          <a:xfrm>
            <a:off x="2744127" y="29039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87" name="Google Shape;387;p35"/>
          <p:cNvCxnSpPr>
            <a:stCxn id="386" idx="3"/>
          </p:cNvCxnSpPr>
          <p:nvPr/>
        </p:nvCxnSpPr>
        <p:spPr>
          <a:xfrm>
            <a:off x="3251127" y="305787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35"/>
          <p:cNvSpPr txBox="1"/>
          <p:nvPr/>
        </p:nvSpPr>
        <p:spPr>
          <a:xfrm>
            <a:off x="2740377" y="32087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89" name="Google Shape;389;p35"/>
          <p:cNvCxnSpPr>
            <a:stCxn id="388" idx="3"/>
          </p:cNvCxnSpPr>
          <p:nvPr/>
        </p:nvCxnSpPr>
        <p:spPr>
          <a:xfrm>
            <a:off x="3247377" y="336267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35"/>
          <p:cNvSpPr txBox="1"/>
          <p:nvPr/>
        </p:nvSpPr>
        <p:spPr>
          <a:xfrm>
            <a:off x="5956027" y="414935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91" name="Google Shape;391;p35"/>
          <p:cNvCxnSpPr>
            <a:stCxn id="390" idx="3"/>
          </p:cNvCxnSpPr>
          <p:nvPr/>
        </p:nvCxnSpPr>
        <p:spPr>
          <a:xfrm>
            <a:off x="6463027" y="430325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7" name="Google Shape;397;p3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398" name="Google Shape;39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9" name="Google Shape;399;p36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 Instruction Pointer</a:t>
                      </a:r>
                      <a:endParaRPr/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Saved Frame Pointer</a:t>
                      </a:r>
                      <a:endParaRPr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local</a:t>
                      </a:r>
                      <a:endParaRPr b="1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00" name="Google Shape;400;p36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401" name="Google Shape;401;p36"/>
          <p:cNvSpPr/>
          <p:nvPr/>
        </p:nvSpPr>
        <p:spPr>
          <a:xfrm>
            <a:off x="5723850" y="1489223"/>
            <a:ext cx="243135" cy="1584650"/>
          </a:xfrm>
          <a:custGeom>
            <a:rect b="b" l="l" r="r" t="t"/>
            <a:pathLst>
              <a:path extrusionOk="0" h="65306" w="8353">
                <a:moveTo>
                  <a:pt x="0" y="65306"/>
                </a:moveTo>
                <a:lnTo>
                  <a:pt x="8353" y="65306"/>
                </a:lnTo>
                <a:lnTo>
                  <a:pt x="8353" y="0"/>
                </a:lnTo>
                <a:lnTo>
                  <a:pt x="2025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2" name="Google Shape;402;p36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8. Move ESP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instruction moves the ESP up to where the EBP is located.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effectively deletes the space allocated for the callee stack frame.</a:t>
            </a:r>
            <a:endParaRPr sz="1400"/>
          </a:p>
        </p:txBody>
      </p:sp>
      <p:sp>
        <p:nvSpPr>
          <p:cNvPr id="403" name="Google Shape;403;p36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404" name="Google Shape;404;p36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405" name="Google Shape;405;p36"/>
          <p:cNvSpPr txBox="1"/>
          <p:nvPr/>
        </p:nvSpPr>
        <p:spPr>
          <a:xfrm>
            <a:off x="1942977" y="29039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EBP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6" name="Google Shape;406;p36"/>
          <p:cNvCxnSpPr>
            <a:stCxn id="405" idx="3"/>
          </p:cNvCxnSpPr>
          <p:nvPr/>
        </p:nvCxnSpPr>
        <p:spPr>
          <a:xfrm>
            <a:off x="2449977" y="3057875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6"/>
          <p:cNvSpPr txBox="1"/>
          <p:nvPr/>
        </p:nvSpPr>
        <p:spPr>
          <a:xfrm>
            <a:off x="2740377" y="290397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8" name="Google Shape;408;p36"/>
          <p:cNvCxnSpPr>
            <a:stCxn id="407" idx="3"/>
          </p:cNvCxnSpPr>
          <p:nvPr/>
        </p:nvCxnSpPr>
        <p:spPr>
          <a:xfrm>
            <a:off x="3247377" y="305787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6"/>
          <p:cNvSpPr txBox="1"/>
          <p:nvPr/>
        </p:nvSpPr>
        <p:spPr>
          <a:xfrm>
            <a:off x="5956027" y="437795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10" name="Google Shape;410;p36"/>
          <p:cNvCxnSpPr>
            <a:stCxn id="409" idx="3"/>
          </p:cNvCxnSpPr>
          <p:nvPr/>
        </p:nvCxnSpPr>
        <p:spPr>
          <a:xfrm>
            <a:off x="6463027" y="453185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6" name="Google Shape;416;p3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417" name="Google Shape;41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18" name="Google Shape;418;p37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 Instruction Pointer</a:t>
                      </a:r>
                      <a:endParaRPr/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Saved Frame Pointer</a:t>
                      </a:r>
                      <a:endParaRPr b="1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local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19" name="Google Shape;419;p37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420" name="Google Shape;420;p37"/>
          <p:cNvSpPr/>
          <p:nvPr/>
        </p:nvSpPr>
        <p:spPr>
          <a:xfrm>
            <a:off x="5723850" y="1489223"/>
            <a:ext cx="243135" cy="1584650"/>
          </a:xfrm>
          <a:custGeom>
            <a:rect b="b" l="l" r="r" t="t"/>
            <a:pathLst>
              <a:path extrusionOk="0" h="65306" w="8353">
                <a:moveTo>
                  <a:pt x="0" y="65306"/>
                </a:moveTo>
                <a:lnTo>
                  <a:pt x="8353" y="65306"/>
                </a:lnTo>
                <a:lnTo>
                  <a:pt x="8353" y="0"/>
                </a:lnTo>
                <a:lnTo>
                  <a:pt x="2025" y="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21" name="Google Shape;421;p37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9. Pop (restore) old EBP (SFP)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lang="en" sz="1400"/>
              <a:t> instruction puts the SFP (saved EBP) back in EBP.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also increments ESP to delete the popped SFP from the stack.</a:t>
            </a:r>
            <a:endParaRPr sz="1400"/>
          </a:p>
        </p:txBody>
      </p:sp>
      <p:sp>
        <p:nvSpPr>
          <p:cNvPr id="422" name="Google Shape;422;p37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423" name="Google Shape;423;p37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424" name="Google Shape;424;p37"/>
          <p:cNvSpPr txBox="1"/>
          <p:nvPr/>
        </p:nvSpPr>
        <p:spPr>
          <a:xfrm>
            <a:off x="2740377" y="13783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EBP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25" name="Google Shape;425;p37"/>
          <p:cNvCxnSpPr>
            <a:stCxn id="424" idx="3"/>
          </p:cNvCxnSpPr>
          <p:nvPr/>
        </p:nvCxnSpPr>
        <p:spPr>
          <a:xfrm>
            <a:off x="3247377" y="1532250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37"/>
          <p:cNvSpPr txBox="1"/>
          <p:nvPr/>
        </p:nvSpPr>
        <p:spPr>
          <a:xfrm>
            <a:off x="2740377" y="25975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ESP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27" name="Google Shape;427;p37"/>
          <p:cNvCxnSpPr>
            <a:stCxn id="426" idx="3"/>
          </p:cNvCxnSpPr>
          <p:nvPr/>
        </p:nvCxnSpPr>
        <p:spPr>
          <a:xfrm>
            <a:off x="3247377" y="2751450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37"/>
          <p:cNvSpPr txBox="1"/>
          <p:nvPr/>
        </p:nvSpPr>
        <p:spPr>
          <a:xfrm>
            <a:off x="5956027" y="458369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29" name="Google Shape;429;p37"/>
          <p:cNvCxnSpPr>
            <a:stCxn id="428" idx="3"/>
          </p:cNvCxnSpPr>
          <p:nvPr/>
        </p:nvCxnSpPr>
        <p:spPr>
          <a:xfrm>
            <a:off x="6463027" y="473759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5" name="Google Shape;435;p3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436" name="Google Shape;4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37" name="Google Shape;437;p38"/>
          <p:cNvGraphicFramePr/>
          <p:nvPr/>
        </p:nvGraphicFramePr>
        <p:xfrm>
          <a:off x="3537763" y="137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61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/>
                        <a:t> stack frame</a:t>
                      </a:r>
                      <a:endParaRPr/>
                    </a:p>
                  </a:txBody>
                  <a:tcPr marT="45700" marB="45700" marR="45700" marL="45700" anchor="ctr">
                    <a:solidFill>
                      <a:srgbClr val="9E9E9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Return Instruction Pointer</a:t>
                      </a:r>
                      <a:endParaRPr>
                        <a:solidFill>
                          <a:srgbClr val="999999"/>
                        </a:solidFill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Saved Frame Pointer</a:t>
                      </a:r>
                      <a:endParaRPr b="1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local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38" name="Google Shape;438;p38"/>
          <p:cNvSpPr txBox="1"/>
          <p:nvPr>
            <p:ph idx="2" type="body"/>
          </p:nvPr>
        </p:nvSpPr>
        <p:spPr>
          <a:xfrm>
            <a:off x="3852275" y="134675"/>
            <a:ext cx="22839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  <p:sp>
        <p:nvSpPr>
          <p:cNvPr id="439" name="Google Shape;439;p38"/>
          <p:cNvSpPr/>
          <p:nvPr/>
        </p:nvSpPr>
        <p:spPr>
          <a:xfrm>
            <a:off x="5723850" y="1489223"/>
            <a:ext cx="243135" cy="1584650"/>
          </a:xfrm>
          <a:custGeom>
            <a:rect b="b" l="l" r="r" t="t"/>
            <a:pathLst>
              <a:path extrusionOk="0" h="65306" w="8353">
                <a:moveTo>
                  <a:pt x="0" y="65306"/>
                </a:moveTo>
                <a:lnTo>
                  <a:pt x="8353" y="65306"/>
                </a:lnTo>
                <a:lnTo>
                  <a:pt x="8353" y="0"/>
                </a:lnTo>
                <a:lnTo>
                  <a:pt x="2025" y="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40" name="Google Shape;440;p38"/>
          <p:cNvSpPr txBox="1"/>
          <p:nvPr>
            <p:ph idx="1" type="body"/>
          </p:nvPr>
        </p:nvSpPr>
        <p:spPr>
          <a:xfrm>
            <a:off x="198500" y="1246825"/>
            <a:ext cx="245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11. Remove arguments from stack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Back in the caller, we increment ESP to delete the arguments from the stack.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stack has returned to its original state before the function call!</a:t>
            </a:r>
            <a:endParaRPr sz="1400"/>
          </a:p>
        </p:txBody>
      </p:sp>
      <p:sp>
        <p:nvSpPr>
          <p:cNvPr id="441" name="Google Shape;441;p38"/>
          <p:cNvSpPr/>
          <p:nvPr/>
        </p:nvSpPr>
        <p:spPr>
          <a:xfrm>
            <a:off x="5718225" y="2466250"/>
            <a:ext cx="1084000" cy="269200"/>
          </a:xfrm>
          <a:custGeom>
            <a:rect b="b" l="l" r="r" t="t"/>
            <a:pathLst>
              <a:path extrusionOk="0" h="10768" w="43360">
                <a:moveTo>
                  <a:pt x="43360" y="0"/>
                </a:moveTo>
                <a:lnTo>
                  <a:pt x="19498" y="0"/>
                </a:lnTo>
                <a:lnTo>
                  <a:pt x="19498" y="10768"/>
                </a:lnTo>
                <a:lnTo>
                  <a:pt x="0" y="10768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442" name="Google Shape;442;p38"/>
          <p:cNvSpPr txBox="1"/>
          <p:nvPr/>
        </p:nvSpPr>
        <p:spPr>
          <a:xfrm>
            <a:off x="6232350" y="-17725"/>
            <a:ext cx="2788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443" name="Google Shape;443;p38"/>
          <p:cNvSpPr txBox="1"/>
          <p:nvPr/>
        </p:nvSpPr>
        <p:spPr>
          <a:xfrm>
            <a:off x="2740377" y="13783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4" name="Google Shape;444;p38"/>
          <p:cNvCxnSpPr>
            <a:stCxn id="443" idx="3"/>
          </p:cNvCxnSpPr>
          <p:nvPr/>
        </p:nvCxnSpPr>
        <p:spPr>
          <a:xfrm>
            <a:off x="3247377" y="1532250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38"/>
          <p:cNvSpPr txBox="1"/>
          <p:nvPr/>
        </p:nvSpPr>
        <p:spPr>
          <a:xfrm>
            <a:off x="2740377" y="1683150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ESP</a:t>
            </a:r>
            <a:endParaRPr b="1" sz="1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6" name="Google Shape;446;p38"/>
          <p:cNvCxnSpPr>
            <a:stCxn id="445" idx="3"/>
          </p:cNvCxnSpPr>
          <p:nvPr/>
        </p:nvCxnSpPr>
        <p:spPr>
          <a:xfrm>
            <a:off x="3247377" y="1837050"/>
            <a:ext cx="29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38"/>
          <p:cNvSpPr txBox="1"/>
          <p:nvPr/>
        </p:nvSpPr>
        <p:spPr>
          <a:xfrm>
            <a:off x="5956027" y="2526295"/>
            <a:ext cx="5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EIP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8" name="Google Shape;448;p38"/>
          <p:cNvCxnSpPr>
            <a:stCxn id="447" idx="3"/>
          </p:cNvCxnSpPr>
          <p:nvPr/>
        </p:nvCxnSpPr>
        <p:spPr>
          <a:xfrm>
            <a:off x="6463027" y="2680195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Overflow Vulnerabilities</a:t>
            </a:r>
            <a:endParaRPr/>
          </a:p>
        </p:txBody>
      </p:sp>
      <p:sp>
        <p:nvSpPr>
          <p:cNvPr id="454" name="Google Shape;45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39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 </a:t>
            </a:r>
            <a:r>
              <a:rPr lang="en"/>
              <a:t>3.1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6" name="Google Shape;4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875" y="3056976"/>
            <a:ext cx="2515470" cy="154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309" y="2971915"/>
            <a:ext cx="2388761" cy="163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130" y="2897750"/>
            <a:ext cx="1935995" cy="178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an Airport Terminal…</a:t>
            </a:r>
            <a:endParaRPr/>
          </a:p>
        </p:txBody>
      </p:sp>
      <p:pic>
        <p:nvPicPr>
          <p:cNvPr id="464" name="Google Shape;4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925" y="1124650"/>
            <a:ext cx="5618150" cy="40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40"/>
          <p:cNvPicPr preferRelativeResize="0"/>
          <p:nvPr/>
        </p:nvPicPr>
        <p:blipFill rotWithShape="1">
          <a:blip r:embed="rId4">
            <a:alphaModFix/>
          </a:blip>
          <a:srcRect b="14288" l="0" r="0" t="0"/>
          <a:stretch/>
        </p:blipFill>
        <p:spPr>
          <a:xfrm rot="-159399">
            <a:off x="2200647" y="1334120"/>
            <a:ext cx="1091534" cy="88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an Airport “Terminal”…</a:t>
            </a:r>
            <a:endParaRPr/>
          </a:p>
        </p:txBody>
      </p:sp>
      <p:pic>
        <p:nvPicPr>
          <p:cNvPr id="472" name="Google Shape;4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0" y="1125200"/>
            <a:ext cx="4242002" cy="40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1"/>
          <p:cNvSpPr txBox="1"/>
          <p:nvPr/>
        </p:nvSpPr>
        <p:spPr>
          <a:xfrm>
            <a:off x="3019425" y="1761175"/>
            <a:ext cx="1800300" cy="1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#293 HRE-THR 850 1930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ALICE SMITH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ECONOMY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SPECIAL INSTRUX: NONE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4" name="Google Shape;47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an Airport “Terminal”…</a:t>
            </a:r>
            <a:endParaRPr/>
          </a:p>
        </p:txBody>
      </p:sp>
      <p:pic>
        <p:nvPicPr>
          <p:cNvPr id="480" name="Google Shape;4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875" y="1129325"/>
            <a:ext cx="6794260" cy="40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an Airport “Terminal”…</a:t>
            </a:r>
            <a:endParaRPr/>
          </a:p>
        </p:txBody>
      </p:sp>
      <p:pic>
        <p:nvPicPr>
          <p:cNvPr id="487" name="Google Shape;4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0" y="1125200"/>
            <a:ext cx="4242002" cy="40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 txBox="1"/>
          <p:nvPr/>
        </p:nvSpPr>
        <p:spPr>
          <a:xfrm>
            <a:off x="3019425" y="1761175"/>
            <a:ext cx="1800300" cy="1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#293 HRE-THR 850 1930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ALICE SMITHHHHHHHHHHH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HHONOMY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SPECIAL INSTRUX: NONE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89" name="Google Shape;489;p43"/>
          <p:cNvGrpSpPr/>
          <p:nvPr/>
        </p:nvGrpSpPr>
        <p:grpSpPr>
          <a:xfrm>
            <a:off x="4286250" y="2665975"/>
            <a:ext cx="2676600" cy="1438500"/>
            <a:chOff x="4286250" y="2665975"/>
            <a:chExt cx="2676600" cy="1438500"/>
          </a:xfrm>
        </p:grpSpPr>
        <p:sp>
          <p:nvSpPr>
            <p:cNvPr id="490" name="Google Shape;490;p43"/>
            <p:cNvSpPr txBox="1"/>
            <p:nvPr/>
          </p:nvSpPr>
          <p:spPr>
            <a:xfrm>
              <a:off x="4286250" y="3704275"/>
              <a:ext cx="26766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How could Alice exploit this?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91" name="Google Shape;491;p43"/>
            <p:cNvCxnSpPr>
              <a:stCxn id="490" idx="0"/>
            </p:cNvCxnSpPr>
            <p:nvPr/>
          </p:nvCxnSpPr>
          <p:spPr>
            <a:xfrm rot="10800000">
              <a:off x="4362450" y="2665975"/>
              <a:ext cx="1262100" cy="10383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92" name="Google Shape;49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3" name="Google Shape;493;p43"/>
          <p:cNvGrpSpPr/>
          <p:nvPr/>
        </p:nvGrpSpPr>
        <p:grpSpPr>
          <a:xfrm>
            <a:off x="3071900" y="2169075"/>
            <a:ext cx="1660000" cy="307550"/>
            <a:chOff x="3071900" y="2169075"/>
            <a:chExt cx="1660000" cy="307550"/>
          </a:xfrm>
        </p:grpSpPr>
        <p:sp>
          <p:nvSpPr>
            <p:cNvPr id="494" name="Google Shape;494;p43"/>
            <p:cNvSpPr/>
            <p:nvPr/>
          </p:nvSpPr>
          <p:spPr>
            <a:xfrm>
              <a:off x="3756000" y="2169075"/>
              <a:ext cx="975900" cy="167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3071900" y="2309225"/>
              <a:ext cx="606000" cy="167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Buffer overflows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Stack smashing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Memory-safe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Integer memory safety vulnerabilities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 string vulnerabilities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Heap vulnerabilities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robust exploits</a:t>
            </a:r>
            <a:endParaRPr/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Memory Safety Vulnerabilities</a:t>
            </a:r>
            <a:endParaRPr/>
          </a:p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an Airport “Terminal”…</a:t>
            </a:r>
            <a:endParaRPr/>
          </a:p>
        </p:txBody>
      </p:sp>
      <p:pic>
        <p:nvPicPr>
          <p:cNvPr id="501" name="Google Shape;5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0" y="1125200"/>
            <a:ext cx="4242002" cy="40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/>
        </p:nvSpPr>
        <p:spPr>
          <a:xfrm>
            <a:off x="3019425" y="1761175"/>
            <a:ext cx="1800300" cy="1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#293 HRE-THR 850 1930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ALICE SMITH          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SPECIAL INSTRUX: NONE</a:t>
            </a:r>
            <a:endParaRPr b="1"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03" name="Google Shape;503;p44"/>
          <p:cNvGrpSpPr/>
          <p:nvPr/>
        </p:nvGrpSpPr>
        <p:grpSpPr>
          <a:xfrm>
            <a:off x="3388775" y="2519950"/>
            <a:ext cx="2676600" cy="2009100"/>
            <a:chOff x="3388775" y="2519950"/>
            <a:chExt cx="2676600" cy="2009100"/>
          </a:xfrm>
        </p:grpSpPr>
        <p:sp>
          <p:nvSpPr>
            <p:cNvPr id="504" name="Google Shape;504;p44"/>
            <p:cNvSpPr txBox="1"/>
            <p:nvPr/>
          </p:nvSpPr>
          <p:spPr>
            <a:xfrm>
              <a:off x="3388775" y="3266950"/>
              <a:ext cx="2676600" cy="12621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By inserting padding characters (spaces) and exploiting the lack of boundaries between lines, Alice now appears to be in first class!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05" name="Google Shape;505;p44"/>
            <p:cNvCxnSpPr>
              <a:stCxn id="504" idx="0"/>
            </p:cNvCxnSpPr>
            <p:nvPr/>
          </p:nvCxnSpPr>
          <p:spPr>
            <a:xfrm rot="10800000">
              <a:off x="3835475" y="2519950"/>
              <a:ext cx="891600" cy="7470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06" name="Google Shape;506;p44"/>
          <p:cNvSpPr txBox="1"/>
          <p:nvPr/>
        </p:nvSpPr>
        <p:spPr>
          <a:xfrm>
            <a:off x="6344550" y="3451700"/>
            <a:ext cx="2676600" cy="12621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Takeaway</a:t>
            </a:r>
            <a:r>
              <a:rPr lang="en">
                <a:solidFill>
                  <a:schemeClr val="dk1"/>
                </a:solidFill>
              </a:rPr>
              <a:t>: Attackers can exploit lack of boundaries to control areas (memory, as we will see shortly) that they aren’t supposed to control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7" name="Google Shape;50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8" name="Google Shape;508;p44"/>
          <p:cNvGrpSpPr/>
          <p:nvPr/>
        </p:nvGrpSpPr>
        <p:grpSpPr>
          <a:xfrm>
            <a:off x="3071900" y="2169075"/>
            <a:ext cx="1660000" cy="307550"/>
            <a:chOff x="3071900" y="2169075"/>
            <a:chExt cx="1660000" cy="307550"/>
          </a:xfrm>
        </p:grpSpPr>
        <p:sp>
          <p:nvSpPr>
            <p:cNvPr id="509" name="Google Shape;509;p44"/>
            <p:cNvSpPr/>
            <p:nvPr/>
          </p:nvSpPr>
          <p:spPr>
            <a:xfrm>
              <a:off x="3756000" y="2169075"/>
              <a:ext cx="975900" cy="167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3071900" y="2309225"/>
              <a:ext cx="606000" cy="167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1" name="Google Shape;511;p44"/>
          <p:cNvPicPr preferRelativeResize="0"/>
          <p:nvPr/>
        </p:nvPicPr>
        <p:blipFill rotWithShape="1">
          <a:blip r:embed="rId4">
            <a:alphaModFix/>
          </a:blip>
          <a:srcRect b="40135" l="23758" r="53310" t="22815"/>
          <a:stretch/>
        </p:blipFill>
        <p:spPr>
          <a:xfrm>
            <a:off x="406675" y="3218800"/>
            <a:ext cx="1137577" cy="183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Overflow Vulnerabilities</a:t>
            </a:r>
            <a:endParaRPr/>
          </a:p>
        </p:txBody>
      </p:sp>
      <p:sp>
        <p:nvSpPr>
          <p:cNvPr id="517" name="Google Shape;517;p45"/>
          <p:cNvSpPr txBox="1"/>
          <p:nvPr>
            <p:ph idx="1" type="body"/>
          </p:nvPr>
        </p:nvSpPr>
        <p:spPr>
          <a:xfrm>
            <a:off x="198500" y="1246825"/>
            <a:ext cx="85206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C has no concept of array length; it just sees a sequence of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allow an attacker to start writing at a location and don’t define when they must stop, they can overwrite other parts of memory!</a:t>
            </a:r>
            <a:endParaRPr/>
          </a:p>
        </p:txBody>
      </p:sp>
      <p:sp>
        <p:nvSpPr>
          <p:cNvPr id="518" name="Google Shape;51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45"/>
          <p:cNvSpPr txBox="1"/>
          <p:nvPr/>
        </p:nvSpPr>
        <p:spPr>
          <a:xfrm>
            <a:off x="455050" y="2640075"/>
            <a:ext cx="2219100" cy="67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name[4];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name[5] = 'a';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20" name="Google Shape;520;p45"/>
          <p:cNvGraphicFramePr/>
          <p:nvPr/>
        </p:nvGraphicFramePr>
        <p:xfrm>
          <a:off x="3914950" y="265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b="1">
                        <a:solidFill>
                          <a:srgbClr val="FF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1" name="Google Shape;521;p45"/>
          <p:cNvSpPr txBox="1"/>
          <p:nvPr/>
        </p:nvSpPr>
        <p:spPr>
          <a:xfrm rot="-3587134">
            <a:off x="3777858" y="3163491"/>
            <a:ext cx="1207779" cy="430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name[0]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2" name="Google Shape;522;p45"/>
          <p:cNvSpPr txBox="1"/>
          <p:nvPr/>
        </p:nvSpPr>
        <p:spPr>
          <a:xfrm rot="-3587134">
            <a:off x="4183958" y="3163491"/>
            <a:ext cx="1207779" cy="430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name[1]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3" name="Google Shape;523;p45"/>
          <p:cNvSpPr txBox="1"/>
          <p:nvPr/>
        </p:nvSpPr>
        <p:spPr>
          <a:xfrm rot="-3587134">
            <a:off x="4566808" y="3163491"/>
            <a:ext cx="1207779" cy="430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name[2]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 rot="-3587134">
            <a:off x="4949658" y="3163491"/>
            <a:ext cx="1207779" cy="430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name[3]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45"/>
          <p:cNvSpPr txBox="1"/>
          <p:nvPr/>
        </p:nvSpPr>
        <p:spPr>
          <a:xfrm rot="-3587134">
            <a:off x="5624983" y="3163491"/>
            <a:ext cx="1207779" cy="430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name[5]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45"/>
          <p:cNvSpPr txBox="1"/>
          <p:nvPr/>
        </p:nvSpPr>
        <p:spPr>
          <a:xfrm>
            <a:off x="489225" y="3621125"/>
            <a:ext cx="29376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technically valid C code, because C doesn’t check bounds!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Vulnerable Code</a:t>
            </a:r>
            <a:endParaRPr/>
          </a:p>
        </p:txBody>
      </p:sp>
      <p:sp>
        <p:nvSpPr>
          <p:cNvPr id="532" name="Google Shape;532;p46"/>
          <p:cNvSpPr txBox="1"/>
          <p:nvPr/>
        </p:nvSpPr>
        <p:spPr>
          <a:xfrm>
            <a:off x="2836500" y="2091425"/>
            <a:ext cx="3471000" cy="1908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33" name="Google Shape;533;p46"/>
          <p:cNvGrpSpPr/>
          <p:nvPr/>
        </p:nvGrpSpPr>
        <p:grpSpPr>
          <a:xfrm>
            <a:off x="4891425" y="2657400"/>
            <a:ext cx="3776400" cy="1046700"/>
            <a:chOff x="4891425" y="2657400"/>
            <a:chExt cx="3776400" cy="1046700"/>
          </a:xfrm>
        </p:grpSpPr>
        <p:sp>
          <p:nvSpPr>
            <p:cNvPr id="534" name="Google Shape;534;p46"/>
            <p:cNvSpPr txBox="1"/>
            <p:nvPr/>
          </p:nvSpPr>
          <p:spPr>
            <a:xfrm>
              <a:off x="5991225" y="2657400"/>
              <a:ext cx="2676600" cy="10467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The </a:t>
              </a: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gets</a:t>
              </a:r>
              <a:r>
                <a:rPr lang="en">
                  <a:solidFill>
                    <a:schemeClr val="dk1"/>
                  </a:solidFill>
                </a:rPr>
                <a:t> function will write bytes until the input contains a newline (</a:t>
              </a: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'\n'</a:t>
              </a:r>
              <a:r>
                <a:rPr lang="en">
                  <a:solidFill>
                    <a:schemeClr val="dk1"/>
                  </a:solidFill>
                </a:rPr>
                <a:t>), </a:t>
              </a:r>
              <a:r>
                <a:rPr i="1" lang="en">
                  <a:solidFill>
                    <a:schemeClr val="dk1"/>
                  </a:solidFill>
                </a:rPr>
                <a:t>not</a:t>
              </a:r>
              <a:r>
                <a:rPr lang="en">
                  <a:solidFill>
                    <a:schemeClr val="dk1"/>
                  </a:solidFill>
                </a:rPr>
                <a:t> when the end of the array is reached!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5" name="Google Shape;535;p46"/>
            <p:cNvCxnSpPr>
              <a:stCxn id="534" idx="1"/>
            </p:cNvCxnSpPr>
            <p:nvPr/>
          </p:nvCxnSpPr>
          <p:spPr>
            <a:xfrm flipH="1">
              <a:off x="4891425" y="3180750"/>
              <a:ext cx="1099800" cy="12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36" name="Google Shape;536;p46"/>
          <p:cNvSpPr txBox="1"/>
          <p:nvPr/>
        </p:nvSpPr>
        <p:spPr>
          <a:xfrm>
            <a:off x="6312600" y="3907900"/>
            <a:ext cx="26766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but there’s nothing to overwrite—for now…</a:t>
            </a:r>
            <a:endParaRPr/>
          </a:p>
        </p:txBody>
      </p:sp>
      <p:sp>
        <p:nvSpPr>
          <p:cNvPr id="537" name="Google Shape;53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Vulnerable Code</a:t>
            </a:r>
            <a:endParaRPr/>
          </a:p>
        </p:txBody>
      </p:sp>
      <p:sp>
        <p:nvSpPr>
          <p:cNvPr id="543" name="Google Shape;543;p47"/>
          <p:cNvSpPr txBox="1"/>
          <p:nvPr/>
        </p:nvSpPr>
        <p:spPr>
          <a:xfrm>
            <a:off x="2836500" y="2091425"/>
            <a:ext cx="3471000" cy="215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instrux[20] = "none";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4" name="Google Shape;544;p47"/>
          <p:cNvSpPr txBox="1"/>
          <p:nvPr/>
        </p:nvSpPr>
        <p:spPr>
          <a:xfrm>
            <a:off x="4850825" y="4097725"/>
            <a:ext cx="2676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does the memory diagram of static data look like now?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Vulnerable Code</a:t>
            </a:r>
            <a:endParaRPr/>
          </a:p>
        </p:txBody>
      </p:sp>
      <p:sp>
        <p:nvSpPr>
          <p:cNvPr id="551" name="Google Shape;551;p48"/>
          <p:cNvSpPr txBox="1"/>
          <p:nvPr/>
        </p:nvSpPr>
        <p:spPr>
          <a:xfrm>
            <a:off x="730225" y="2091425"/>
            <a:ext cx="3471000" cy="215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b="1" lang="en" sz="16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b="1" lang="en" sz="16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instrux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[20] = "none";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</a:t>
            </a:r>
            <a:r>
              <a:rPr b="1" lang="en" sz="16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52" name="Google Shape;552;p48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instrux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instrux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instrux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instrux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instrux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18275"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grpSp>
        <p:nvGrpSpPr>
          <p:cNvPr id="553" name="Google Shape;553;p48"/>
          <p:cNvGrpSpPr/>
          <p:nvPr/>
        </p:nvGrpSpPr>
        <p:grpSpPr>
          <a:xfrm>
            <a:off x="3320800" y="1189300"/>
            <a:ext cx="2823600" cy="3626400"/>
            <a:chOff x="3320800" y="1189300"/>
            <a:chExt cx="2823600" cy="3626400"/>
          </a:xfrm>
        </p:grpSpPr>
        <p:sp>
          <p:nvSpPr>
            <p:cNvPr id="554" name="Google Shape;554;p48"/>
            <p:cNvSpPr txBox="1"/>
            <p:nvPr/>
          </p:nvSpPr>
          <p:spPr>
            <a:xfrm>
              <a:off x="3320800" y="1189300"/>
              <a:ext cx="26766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gets</a:t>
              </a:r>
              <a:r>
                <a:rPr lang="en">
                  <a:solidFill>
                    <a:schemeClr val="dk1"/>
                  </a:solidFill>
                </a:rPr>
                <a:t> starts writing here and can overwrite anything above </a:t>
              </a: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lang="en">
                  <a:solidFill>
                    <a:schemeClr val="dk1"/>
                  </a:solidFill>
                </a:rPr>
                <a:t>!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55" name="Google Shape;555;p48"/>
            <p:cNvCxnSpPr>
              <a:stCxn id="554" idx="2"/>
            </p:cNvCxnSpPr>
            <p:nvPr/>
          </p:nvCxnSpPr>
          <p:spPr>
            <a:xfrm>
              <a:off x="4659100" y="2020600"/>
              <a:ext cx="1485300" cy="27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56" name="Google Shape;55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48"/>
          <p:cNvSpPr txBox="1"/>
          <p:nvPr/>
        </p:nvSpPr>
        <p:spPr>
          <a:xfrm>
            <a:off x="730225" y="1189300"/>
            <a:ext cx="2448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can go wrong here?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8" name="Google Shape;558;p48"/>
          <p:cNvSpPr txBox="1"/>
          <p:nvPr/>
        </p:nvSpPr>
        <p:spPr>
          <a:xfrm>
            <a:off x="730225" y="4317925"/>
            <a:ext cx="31137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Note: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00">
                <a:solidFill>
                  <a:schemeClr val="dk1"/>
                </a:solidFill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instrux</a:t>
            </a:r>
            <a:r>
              <a:rPr lang="en" sz="1200">
                <a:solidFill>
                  <a:schemeClr val="dk1"/>
                </a:solidFill>
              </a:rPr>
              <a:t> are declared in static memory (outside of the stack), which is why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00">
                <a:solidFill>
                  <a:schemeClr val="dk1"/>
                </a:solidFill>
              </a:rPr>
              <a:t> is below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instrux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Vulnerable Code</a:t>
            </a:r>
            <a:endParaRPr/>
          </a:p>
        </p:txBody>
      </p:sp>
      <p:sp>
        <p:nvSpPr>
          <p:cNvPr id="564" name="Google Shape;564;p49"/>
          <p:cNvSpPr txBox="1"/>
          <p:nvPr/>
        </p:nvSpPr>
        <p:spPr>
          <a:xfrm>
            <a:off x="730225" y="2092803"/>
            <a:ext cx="3471000" cy="215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b="1" lang="en" sz="16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6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authenticated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0;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</a:t>
            </a:r>
            <a:r>
              <a:rPr b="1" lang="en" sz="16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65" name="Google Shape;565;p49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authenticated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566" name="Google Shape;566;p49"/>
          <p:cNvSpPr txBox="1"/>
          <p:nvPr/>
        </p:nvSpPr>
        <p:spPr>
          <a:xfrm>
            <a:off x="3320800" y="1189300"/>
            <a:ext cx="2676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gets</a:t>
            </a:r>
            <a:r>
              <a:rPr lang="en">
                <a:solidFill>
                  <a:schemeClr val="dk1"/>
                </a:solidFill>
              </a:rPr>
              <a:t> starts writing here and can overwrite the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authenticated</a:t>
            </a:r>
            <a:r>
              <a:rPr lang="en">
                <a:solidFill>
                  <a:schemeClr val="dk1"/>
                </a:solidFill>
              </a:rPr>
              <a:t> flag!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67" name="Google Shape;567;p49"/>
          <p:cNvCxnSpPr>
            <a:stCxn id="566" idx="2"/>
          </p:cNvCxnSpPr>
          <p:nvPr/>
        </p:nvCxnSpPr>
        <p:spPr>
          <a:xfrm>
            <a:off x="4659100" y="2020600"/>
            <a:ext cx="1485300" cy="27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49"/>
          <p:cNvSpPr txBox="1"/>
          <p:nvPr/>
        </p:nvSpPr>
        <p:spPr>
          <a:xfrm>
            <a:off x="730225" y="1189300"/>
            <a:ext cx="2448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can go wrong here?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Vulnerable Code</a:t>
            </a:r>
            <a:endParaRPr/>
          </a:p>
        </p:txBody>
      </p:sp>
      <p:sp>
        <p:nvSpPr>
          <p:cNvPr id="575" name="Google Shape;575;p50"/>
          <p:cNvSpPr txBox="1"/>
          <p:nvPr/>
        </p:nvSpPr>
        <p:spPr>
          <a:xfrm>
            <a:off x="578100" y="2091425"/>
            <a:ext cx="3993900" cy="2401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b="1" lang="en" sz="16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[512];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b="1" lang="en" sz="16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[] = "/usr/bin/ls";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</a:t>
            </a:r>
            <a:r>
              <a:rPr b="1" lang="en" sz="16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line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execv(</a:t>
            </a:r>
            <a:r>
              <a:rPr b="1" lang="en" sz="16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...);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76" name="Google Shape;576;p50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command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command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command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line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line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line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577" name="Google Shape;57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50"/>
          <p:cNvSpPr txBox="1"/>
          <p:nvPr/>
        </p:nvSpPr>
        <p:spPr>
          <a:xfrm>
            <a:off x="730225" y="1189300"/>
            <a:ext cx="2448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can go wrong here?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Vulnerable Code</a:t>
            </a:r>
            <a:endParaRPr/>
          </a:p>
        </p:txBody>
      </p:sp>
      <p:sp>
        <p:nvSpPr>
          <p:cNvPr id="584" name="Google Shape;584;p51"/>
          <p:cNvSpPr txBox="1"/>
          <p:nvPr/>
        </p:nvSpPr>
        <p:spPr>
          <a:xfrm>
            <a:off x="817850" y="2091425"/>
            <a:ext cx="3471000" cy="2401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b="1" lang="en" sz="16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(*</a:t>
            </a:r>
            <a:r>
              <a:rPr b="1" lang="en" sz="16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fnptr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)(void);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</a:t>
            </a:r>
            <a:r>
              <a:rPr b="1" lang="en" sz="16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6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fnptr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85" name="Google Shape;585;p51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18607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fnptr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grpSp>
        <p:nvGrpSpPr>
          <p:cNvPr id="586" name="Google Shape;586;p51"/>
          <p:cNvGrpSpPr/>
          <p:nvPr/>
        </p:nvGrpSpPr>
        <p:grpSpPr>
          <a:xfrm>
            <a:off x="3261400" y="1189300"/>
            <a:ext cx="2812200" cy="1387200"/>
            <a:chOff x="3185200" y="1189300"/>
            <a:chExt cx="2812200" cy="1387200"/>
          </a:xfrm>
        </p:grpSpPr>
        <p:sp>
          <p:nvSpPr>
            <p:cNvPr id="587" name="Google Shape;587;p51"/>
            <p:cNvSpPr txBox="1"/>
            <p:nvPr/>
          </p:nvSpPr>
          <p:spPr>
            <a:xfrm>
              <a:off x="3320800" y="1189300"/>
              <a:ext cx="26766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fnptr</a:t>
              </a:r>
              <a:r>
                <a:rPr lang="en"/>
                <a:t> is called as a function, so the EIP jumps to an address of our choosing!</a:t>
              </a:r>
              <a:endParaRPr/>
            </a:p>
          </p:txBody>
        </p:sp>
        <p:cxnSp>
          <p:nvCxnSpPr>
            <p:cNvPr id="588" name="Google Shape;588;p51"/>
            <p:cNvCxnSpPr>
              <a:stCxn id="587" idx="2"/>
            </p:cNvCxnSpPr>
            <p:nvPr/>
          </p:nvCxnSpPr>
          <p:spPr>
            <a:xfrm flipH="1">
              <a:off x="3185200" y="2020600"/>
              <a:ext cx="1473900" cy="55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89" name="Google Shape;58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51"/>
          <p:cNvSpPr txBox="1"/>
          <p:nvPr/>
        </p:nvSpPr>
        <p:spPr>
          <a:xfrm>
            <a:off x="730225" y="1189300"/>
            <a:ext cx="2448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can go wrong here?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596" name="Google Shape;59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7" name="Google Shape;597;p52"/>
          <p:cNvGraphicFramePr/>
          <p:nvPr/>
        </p:nvGraphicFramePr>
        <p:xfrm>
          <a:off x="714750" y="123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{2D682B0A-18C2-4167-B734-F49C1A05448B}</a:tableStyleId>
              </a:tblPr>
              <a:tblGrid>
                <a:gridCol w="535825"/>
                <a:gridCol w="779400"/>
                <a:gridCol w="5653200"/>
                <a:gridCol w="746075"/>
              </a:tblGrid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Rank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ID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Name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Score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('Cross-site Scripting')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('SQL Injection')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[8]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[9]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[10]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('OS Command Injection')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('Path Traversal')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('Code Injection')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</a:tbl>
          </a:graphicData>
        </a:graphic>
      </p:graphicFrame>
      <p:pic>
        <p:nvPicPr>
          <p:cNvPr id="598" name="Google Shape;598;p52"/>
          <p:cNvPicPr preferRelativeResize="0"/>
          <p:nvPr/>
        </p:nvPicPr>
        <p:blipFill rotWithShape="1">
          <a:blip r:embed="rId20">
            <a:alphaModFix/>
          </a:blip>
          <a:srcRect b="0" l="46771" r="0" t="0"/>
          <a:stretch/>
        </p:blipFill>
        <p:spPr>
          <a:xfrm>
            <a:off x="2075" y="4439225"/>
            <a:ext cx="374875" cy="7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Smashing</a:t>
            </a:r>
            <a:endParaRPr/>
          </a:p>
        </p:txBody>
      </p:sp>
      <p:sp>
        <p:nvSpPr>
          <p:cNvPr id="604" name="Google Shape;60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53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 </a:t>
            </a:r>
            <a:r>
              <a:rPr lang="en"/>
              <a:t>3.2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06" name="Google Shape;6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013" y="2992650"/>
            <a:ext cx="2233974" cy="15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</a:t>
            </a:r>
            <a:r>
              <a:rPr lang="en"/>
              <a:t>x86 Calling Convention</a:t>
            </a:r>
            <a:endParaRPr/>
          </a:p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/>
          <p:nvPr>
            <p:ph idx="4294967295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Textbook Chapter 2.8 &amp; 2.9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Smashing</a:t>
            </a:r>
            <a:endParaRPr/>
          </a:p>
        </p:txBody>
      </p:sp>
      <p:sp>
        <p:nvSpPr>
          <p:cNvPr id="612" name="Google Shape;612;p5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common kind of buffer overflow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Occurs on stack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What does are some values on the stack an attacker can overflow?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 arguments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Saved frame pointer (SFP)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 instruction pointer (RIP)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When returning from a program, the EIP is set to the value of the RIP saved on the stack in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the function pointer, this lets the attacker choose an address to jump (return) to!</a:t>
            </a:r>
            <a:endParaRPr/>
          </a:p>
        </p:txBody>
      </p:sp>
      <p:sp>
        <p:nvSpPr>
          <p:cNvPr id="613" name="Google Shape;61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Python Syntax</a:t>
            </a:r>
            <a:endParaRPr/>
          </a:p>
        </p:txBody>
      </p:sp>
      <p:sp>
        <p:nvSpPr>
          <p:cNvPr id="619" name="Google Shape;619;p5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class, you will see Python syntax used to represent sequences of bytes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syntax will be used in Project 1 and on exams!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strings: Concatenation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 + '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 == '</a:t>
            </a: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Multiplying strings: Repeated concatenation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 * 5 == '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aaaaa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cs161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 * 3 == '</a:t>
            </a:r>
            <a:r>
              <a:rPr b="1"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cs161cs161cs161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/>
          </a:p>
        </p:txBody>
      </p:sp>
      <p:sp>
        <p:nvSpPr>
          <p:cNvPr id="620" name="Google Shape;62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Python Syntax</a:t>
            </a:r>
            <a:endParaRPr/>
          </a:p>
        </p:txBody>
      </p:sp>
      <p:sp>
        <p:nvSpPr>
          <p:cNvPr id="626" name="Google Shape;626;p5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 bytes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len('\xff') ==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Characters can be represented as bytes too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'\x41' == 'A'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ASCII representation: All characters are bytes, but not all bytes are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for the project: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'\\'</a:t>
            </a:r>
            <a:r>
              <a:rPr lang="en"/>
              <a:t> is a literal backslash character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len('\\xff') == 4</a:t>
            </a:r>
            <a:r>
              <a:rPr lang="en"/>
              <a:t>, because the slash is escaped first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This is a literal slash character, a literal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en"/>
              <a:t> character, and 2 literal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en"/>
              <a:t> characters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\\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1"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 == '</a:t>
            </a: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\x5c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\x78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\x66</a:t>
            </a:r>
            <a:r>
              <a:rPr b="1"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\x66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/>
          </a:p>
        </p:txBody>
      </p:sp>
      <p:sp>
        <p:nvSpPr>
          <p:cNvPr id="627" name="Google Shape;62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Overwriting the RIP</a:t>
            </a:r>
            <a:endParaRPr/>
          </a:p>
        </p:txBody>
      </p:sp>
      <p:graphicFrame>
        <p:nvGraphicFramePr>
          <p:cNvPr id="633" name="Google Shape;633;p57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634" name="Google Shape;63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5" name="Google Shape;635;p57"/>
          <p:cNvGrpSpPr/>
          <p:nvPr/>
        </p:nvGrpSpPr>
        <p:grpSpPr>
          <a:xfrm>
            <a:off x="3320800" y="1189300"/>
            <a:ext cx="2823600" cy="3626400"/>
            <a:chOff x="3320800" y="1189300"/>
            <a:chExt cx="2823600" cy="3626400"/>
          </a:xfrm>
        </p:grpSpPr>
        <p:sp>
          <p:nvSpPr>
            <p:cNvPr id="636" name="Google Shape;636;p57"/>
            <p:cNvSpPr txBox="1"/>
            <p:nvPr/>
          </p:nvSpPr>
          <p:spPr>
            <a:xfrm>
              <a:off x="3320800" y="1189300"/>
              <a:ext cx="26766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gets</a:t>
              </a:r>
              <a:r>
                <a:rPr lang="en">
                  <a:solidFill>
                    <a:schemeClr val="dk1"/>
                  </a:solidFill>
                </a:rPr>
                <a:t> starts writing here and can overwrite anything above </a:t>
              </a: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lang="en">
                  <a:solidFill>
                    <a:schemeClr val="dk1"/>
                  </a:solidFill>
                </a:rPr>
                <a:t>, including the RIP!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637" name="Google Shape;637;p57"/>
            <p:cNvCxnSpPr>
              <a:stCxn id="636" idx="2"/>
            </p:cNvCxnSpPr>
            <p:nvPr/>
          </p:nvCxnSpPr>
          <p:spPr>
            <a:xfrm>
              <a:off x="4659100" y="2020600"/>
              <a:ext cx="1485300" cy="279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38" name="Google Shape;638;p57"/>
          <p:cNvSpPr txBox="1"/>
          <p:nvPr/>
        </p:nvSpPr>
        <p:spPr>
          <a:xfrm>
            <a:off x="789425" y="3788350"/>
            <a:ext cx="3471000" cy="11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9" name="Google Shape;639;p57"/>
          <p:cNvSpPr txBox="1"/>
          <p:nvPr/>
        </p:nvSpPr>
        <p:spPr>
          <a:xfrm>
            <a:off x="394625" y="1189300"/>
            <a:ext cx="2676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 that the attacker wants to execute instructions at address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0xdeadbeef</a:t>
            </a:r>
            <a:r>
              <a:rPr lang="en"/>
              <a:t>.</a:t>
            </a:r>
            <a:endParaRPr/>
          </a:p>
        </p:txBody>
      </p:sp>
      <p:sp>
        <p:nvSpPr>
          <p:cNvPr id="640" name="Google Shape;640;p57"/>
          <p:cNvSpPr txBox="1"/>
          <p:nvPr/>
        </p:nvSpPr>
        <p:spPr>
          <a:xfrm rot="-5400000">
            <a:off x="8058150" y="41533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41" name="Google Shape;641;p57"/>
          <p:cNvCxnSpPr>
            <a:stCxn id="640" idx="3"/>
          </p:cNvCxnSpPr>
          <p:nvPr/>
        </p:nvCxnSpPr>
        <p:spPr>
          <a:xfrm>
            <a:off x="8672550" y="3739025"/>
            <a:ext cx="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57"/>
          <p:cNvCxnSpPr>
            <a:endCxn id="640" idx="1"/>
          </p:cNvCxnSpPr>
          <p:nvPr/>
        </p:nvCxnSpPr>
        <p:spPr>
          <a:xfrm>
            <a:off x="8672550" y="4627025"/>
            <a:ext cx="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57"/>
          <p:cNvSpPr txBox="1"/>
          <p:nvPr/>
        </p:nvSpPr>
        <p:spPr>
          <a:xfrm>
            <a:off x="8419950" y="3427200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SFP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4" name="Google Shape;644;p57"/>
          <p:cNvSpPr txBox="1"/>
          <p:nvPr/>
        </p:nvSpPr>
        <p:spPr>
          <a:xfrm>
            <a:off x="8419950" y="3192875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RIP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5" name="Google Shape;645;p57"/>
          <p:cNvSpPr txBox="1"/>
          <p:nvPr/>
        </p:nvSpPr>
        <p:spPr>
          <a:xfrm>
            <a:off x="394625" y="3078975"/>
            <a:ext cx="26766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an attacker supply as input to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gets</a:t>
            </a:r>
            <a:r>
              <a:rPr lang="en"/>
              <a:t> function?</a:t>
            </a:r>
            <a:endParaRPr/>
          </a:p>
        </p:txBody>
      </p:sp>
      <p:sp>
        <p:nvSpPr>
          <p:cNvPr id="646" name="Google Shape;646;p57"/>
          <p:cNvSpPr txBox="1"/>
          <p:nvPr/>
        </p:nvSpPr>
        <p:spPr>
          <a:xfrm>
            <a:off x="394625" y="2134125"/>
            <a:ext cx="2676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value should the attacker write in memory? Where should the value be written?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Overwriting the RIP</a:t>
            </a:r>
            <a:endParaRPr/>
          </a:p>
        </p:txBody>
      </p:sp>
      <p:sp>
        <p:nvSpPr>
          <p:cNvPr id="652" name="Google Shape;65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p5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Input: 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24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'\xef\xbe\xad\xde'</a:t>
            </a:r>
            <a:endParaRPr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24 garbage bytes to overwrite all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/>
              <a:t> and the SFP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vulnerable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address of the instructions we want to execute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Remember: Addresses are little-endian!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we want to execute instructions that aren’t in memory?</a:t>
            </a:r>
            <a:endParaRPr/>
          </a:p>
        </p:txBody>
      </p:sp>
      <p:sp>
        <p:nvSpPr>
          <p:cNvPr id="654" name="Google Shape;654;p58"/>
          <p:cNvSpPr txBox="1"/>
          <p:nvPr/>
        </p:nvSpPr>
        <p:spPr>
          <a:xfrm>
            <a:off x="789425" y="3788350"/>
            <a:ext cx="3471000" cy="11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55" name="Google Shape;655;p58"/>
          <p:cNvGrpSpPr/>
          <p:nvPr/>
        </p:nvGrpSpPr>
        <p:grpSpPr>
          <a:xfrm>
            <a:off x="3479000" y="1049575"/>
            <a:ext cx="2737200" cy="2068200"/>
            <a:chOff x="3479000" y="1201975"/>
            <a:chExt cx="2737200" cy="2068200"/>
          </a:xfrm>
        </p:grpSpPr>
        <p:sp>
          <p:nvSpPr>
            <p:cNvPr id="656" name="Google Shape;656;p58"/>
            <p:cNvSpPr txBox="1"/>
            <p:nvPr/>
          </p:nvSpPr>
          <p:spPr>
            <a:xfrm>
              <a:off x="3479000" y="1201975"/>
              <a:ext cx="26766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Note the NULL byte that terminates the string, automatically added by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gets</a:t>
              </a:r>
              <a:r>
                <a:rPr lang="en"/>
                <a:t>!</a:t>
              </a:r>
              <a:endParaRPr/>
            </a:p>
          </p:txBody>
        </p:sp>
        <p:cxnSp>
          <p:nvCxnSpPr>
            <p:cNvPr id="657" name="Google Shape;657;p58"/>
            <p:cNvCxnSpPr>
              <a:stCxn id="656" idx="2"/>
            </p:cNvCxnSpPr>
            <p:nvPr/>
          </p:nvCxnSpPr>
          <p:spPr>
            <a:xfrm>
              <a:off x="4817300" y="2033275"/>
              <a:ext cx="1398900" cy="123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aphicFrame>
        <p:nvGraphicFramePr>
          <p:cNvPr id="658" name="Google Shape;658;p58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'\xef'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'\xbe'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'\xad'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'\xde'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659" name="Google Shape;659;p58"/>
          <p:cNvSpPr txBox="1"/>
          <p:nvPr/>
        </p:nvSpPr>
        <p:spPr>
          <a:xfrm rot="-5400000">
            <a:off x="8058150" y="41533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60" name="Google Shape;660;p58"/>
          <p:cNvCxnSpPr>
            <a:stCxn id="659" idx="3"/>
          </p:cNvCxnSpPr>
          <p:nvPr/>
        </p:nvCxnSpPr>
        <p:spPr>
          <a:xfrm>
            <a:off x="8672550" y="3739025"/>
            <a:ext cx="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58"/>
          <p:cNvCxnSpPr>
            <a:endCxn id="659" idx="1"/>
          </p:cNvCxnSpPr>
          <p:nvPr/>
        </p:nvCxnSpPr>
        <p:spPr>
          <a:xfrm>
            <a:off x="8672550" y="4627025"/>
            <a:ext cx="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58"/>
          <p:cNvSpPr txBox="1"/>
          <p:nvPr/>
        </p:nvSpPr>
        <p:spPr>
          <a:xfrm>
            <a:off x="8419950" y="3427200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SFP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Google Shape;663;p58"/>
          <p:cNvSpPr txBox="1"/>
          <p:nvPr/>
        </p:nvSpPr>
        <p:spPr>
          <a:xfrm>
            <a:off x="8419950" y="3192875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RIP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Malicious Code</a:t>
            </a:r>
            <a:endParaRPr/>
          </a:p>
        </p:txBody>
      </p:sp>
      <p:sp>
        <p:nvSpPr>
          <p:cNvPr id="669" name="Google Shape;669;p59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common way of executing malicious code is to place it in memory yourself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Recall: Machine code is made of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Shellcode</a:t>
            </a:r>
            <a:r>
              <a:rPr lang="en"/>
              <a:t>: Malicious code inserted by the attacker into memory, to be executed using a memory safety exploit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Called shellcode because it usually spawns a shell (terminal)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also delete files, run another program, etc.</a:t>
            </a:r>
            <a:endParaRPr/>
          </a:p>
        </p:txBody>
      </p:sp>
      <p:sp>
        <p:nvSpPr>
          <p:cNvPr id="670" name="Google Shape;670;p59"/>
          <p:cNvSpPr txBox="1"/>
          <p:nvPr/>
        </p:nvSpPr>
        <p:spPr>
          <a:xfrm>
            <a:off x="6034625" y="1246825"/>
            <a:ext cx="1992900" cy="175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xor %eax, %eax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push %eax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push $0x68732f2f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push $0x6e69622f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mov %esp, %ebx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mov %eax, %ecx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mov %eax, %edx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mov $0xb, %al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int $0x80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1" name="Google Shape;671;p59"/>
          <p:cNvSpPr txBox="1"/>
          <p:nvPr/>
        </p:nvSpPr>
        <p:spPr>
          <a:xfrm>
            <a:off x="6178775" y="3686850"/>
            <a:ext cx="1704600" cy="12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0x31 0xc0 0x50 0x68 0x2f 0x2f 0x73 0x68 0x68 0x2f 0x62 0x69 0x6e 0x89 0xe3 0x89 0xc1 0x89 0xc2 0xb0 0x0b 0xcd 0x80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72" name="Google Shape;672;p59"/>
          <p:cNvCxnSpPr>
            <a:stCxn id="670" idx="2"/>
            <a:endCxn id="671" idx="0"/>
          </p:cNvCxnSpPr>
          <p:nvPr/>
        </p:nvCxnSpPr>
        <p:spPr>
          <a:xfrm>
            <a:off x="7031075" y="3001525"/>
            <a:ext cx="0" cy="68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59"/>
          <p:cNvSpPr txBox="1"/>
          <p:nvPr/>
        </p:nvSpPr>
        <p:spPr>
          <a:xfrm>
            <a:off x="7031075" y="3144088"/>
            <a:ext cx="10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Assembler</a:t>
            </a:r>
            <a:endParaRPr/>
          </a:p>
        </p:txBody>
      </p:sp>
      <p:sp>
        <p:nvSpPr>
          <p:cNvPr id="674" name="Google Shape;67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a memory safety (e.g. buffer overflow) vulnerability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Write malicious shellcode at a known memory address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Overwrite the RIP with the address of the shellcode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Often, the shellcode can be written and the RIP can be overwritten in the same function call (e.g.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gets</a:t>
            </a:r>
            <a:r>
              <a:rPr lang="en"/>
              <a:t>), like in the previous example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Return from the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Begin executing malicious shellcode</a:t>
            </a:r>
            <a:endParaRPr/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Together an Attack</a:t>
            </a:r>
            <a:endParaRPr/>
          </a:p>
        </p:txBody>
      </p:sp>
      <p:sp>
        <p:nvSpPr>
          <p:cNvPr id="681" name="Google Shape;68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Exploits</a:t>
            </a:r>
            <a:endParaRPr/>
          </a:p>
        </p:txBody>
      </p:sp>
      <p:sp>
        <p:nvSpPr>
          <p:cNvPr id="687" name="Google Shape;68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61"/>
          <p:cNvSpPr txBox="1"/>
          <p:nvPr/>
        </p:nvSpPr>
        <p:spPr>
          <a:xfrm>
            <a:off x="789425" y="3788350"/>
            <a:ext cx="3471000" cy="11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9" name="Google Shape;689;p61"/>
          <p:cNvSpPr txBox="1"/>
          <p:nvPr/>
        </p:nvSpPr>
        <p:spPr>
          <a:xfrm>
            <a:off x="321450" y="1257575"/>
            <a:ext cx="28932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lang="en"/>
              <a:t> be a 12-byte shellcode. Assume that the address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/>
              <a:t> is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0xbfffcd40</a:t>
            </a:r>
            <a:r>
              <a:rPr lang="en"/>
              <a:t>.</a:t>
            </a:r>
            <a:endParaRPr/>
          </a:p>
        </p:txBody>
      </p:sp>
      <p:graphicFrame>
        <p:nvGraphicFramePr>
          <p:cNvPr id="690" name="Google Shape;690;p61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691" name="Google Shape;691;p61"/>
          <p:cNvSpPr txBox="1"/>
          <p:nvPr/>
        </p:nvSpPr>
        <p:spPr>
          <a:xfrm rot="-5400000">
            <a:off x="8058150" y="41533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92" name="Google Shape;692;p61"/>
          <p:cNvCxnSpPr>
            <a:stCxn id="691" idx="3"/>
          </p:cNvCxnSpPr>
          <p:nvPr/>
        </p:nvCxnSpPr>
        <p:spPr>
          <a:xfrm>
            <a:off x="8672550" y="3739025"/>
            <a:ext cx="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61"/>
          <p:cNvCxnSpPr>
            <a:endCxn id="691" idx="1"/>
          </p:cNvCxnSpPr>
          <p:nvPr/>
        </p:nvCxnSpPr>
        <p:spPr>
          <a:xfrm>
            <a:off x="8672550" y="4627025"/>
            <a:ext cx="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61"/>
          <p:cNvSpPr txBox="1"/>
          <p:nvPr/>
        </p:nvSpPr>
        <p:spPr>
          <a:xfrm>
            <a:off x="8419950" y="3427200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SFP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5" name="Google Shape;695;p61"/>
          <p:cNvSpPr txBox="1"/>
          <p:nvPr/>
        </p:nvSpPr>
        <p:spPr>
          <a:xfrm>
            <a:off x="8419950" y="3192875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RIP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696" name="Google Shape;696;p61"/>
          <p:cNvGraphicFramePr/>
          <p:nvPr/>
        </p:nvGraphicFramePr>
        <p:xfrm>
          <a:off x="5142350" y="300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91400"/>
                <a:gridCol w="382850"/>
                <a:gridCol w="382850"/>
                <a:gridCol w="382850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0xbfffcd5c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0xbfffcd58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0xbfffcd54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0xbfffcd50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0xbfffcd4c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0xbfffcd48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0xbfffcd44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697" name="Google Shape;697;p61"/>
          <p:cNvSpPr txBox="1"/>
          <p:nvPr/>
        </p:nvSpPr>
        <p:spPr>
          <a:xfrm>
            <a:off x="321450" y="3081225"/>
            <a:ext cx="28932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an attacker supply as input to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gets</a:t>
            </a:r>
            <a:r>
              <a:rPr lang="en"/>
              <a:t> function?</a:t>
            </a:r>
            <a:endParaRPr/>
          </a:p>
        </p:txBody>
      </p:sp>
      <p:sp>
        <p:nvSpPr>
          <p:cNvPr id="698" name="Google Shape;698;p61"/>
          <p:cNvSpPr txBox="1"/>
          <p:nvPr/>
        </p:nvSpPr>
        <p:spPr>
          <a:xfrm>
            <a:off x="321450" y="2158400"/>
            <a:ext cx="28932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values should the attacker write in memory? Where should the values be written?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3" name="Google Shape;703;p62"/>
          <p:cNvGraphicFramePr/>
          <p:nvPr/>
        </p:nvGraphicFramePr>
        <p:xfrm>
          <a:off x="5142350" y="300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91400"/>
                <a:gridCol w="382850"/>
                <a:gridCol w="382850"/>
                <a:gridCol w="382850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0xbfffcd5c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0xbfffcd58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0xbfffcd54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0xbfffcd50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0xbfffcd4c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0xbfffcd48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0xbfffcd44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04" name="Google Shape;704;p6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Exploits</a:t>
            </a:r>
            <a:endParaRPr/>
          </a:p>
        </p:txBody>
      </p:sp>
      <p:sp>
        <p:nvSpPr>
          <p:cNvPr id="705" name="Google Shape;70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62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Input: 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 bytes of shellcode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 garbage bytes to overwrite the rest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/>
              <a:t> and the SFP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vulnerable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address of where we placed the shellcode</a:t>
            </a:r>
            <a:endParaRPr/>
          </a:p>
        </p:txBody>
      </p:sp>
      <p:sp>
        <p:nvSpPr>
          <p:cNvPr id="707" name="Google Shape;707;p62"/>
          <p:cNvSpPr txBox="1"/>
          <p:nvPr/>
        </p:nvSpPr>
        <p:spPr>
          <a:xfrm>
            <a:off x="789425" y="3788350"/>
            <a:ext cx="3471000" cy="11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08" name="Google Shape;708;p62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'\x40'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'\xcd'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'\xff'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'\xbf'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09" name="Google Shape;709;p62"/>
          <p:cNvSpPr txBox="1"/>
          <p:nvPr/>
        </p:nvSpPr>
        <p:spPr>
          <a:xfrm rot="-5400000">
            <a:off x="8058150" y="41533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10" name="Google Shape;710;p62"/>
          <p:cNvCxnSpPr>
            <a:stCxn id="709" idx="3"/>
          </p:cNvCxnSpPr>
          <p:nvPr/>
        </p:nvCxnSpPr>
        <p:spPr>
          <a:xfrm>
            <a:off x="8672550" y="3739025"/>
            <a:ext cx="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62"/>
          <p:cNvCxnSpPr>
            <a:endCxn id="709" idx="1"/>
          </p:cNvCxnSpPr>
          <p:nvPr/>
        </p:nvCxnSpPr>
        <p:spPr>
          <a:xfrm>
            <a:off x="8672550" y="4627025"/>
            <a:ext cx="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62"/>
          <p:cNvSpPr txBox="1"/>
          <p:nvPr/>
        </p:nvSpPr>
        <p:spPr>
          <a:xfrm>
            <a:off x="8419950" y="3427200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SFP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3" name="Google Shape;713;p62"/>
          <p:cNvSpPr txBox="1"/>
          <p:nvPr/>
        </p:nvSpPr>
        <p:spPr>
          <a:xfrm>
            <a:off x="8419950" y="3192875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RIP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4" name="Google Shape;714;p62"/>
          <p:cNvSpPr/>
          <p:nvPr/>
        </p:nvSpPr>
        <p:spPr>
          <a:xfrm>
            <a:off x="5417100" y="3392525"/>
            <a:ext cx="670275" cy="1450025"/>
          </a:xfrm>
          <a:custGeom>
            <a:rect b="b" l="l" r="r" t="t"/>
            <a:pathLst>
              <a:path extrusionOk="0" h="58001" w="26811">
                <a:moveTo>
                  <a:pt x="25717" y="0"/>
                </a:moveTo>
                <a:lnTo>
                  <a:pt x="0" y="0"/>
                </a:lnTo>
                <a:lnTo>
                  <a:pt x="0" y="58001"/>
                </a:lnTo>
                <a:lnTo>
                  <a:pt x="26811" y="5800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9" name="Google Shape;719;p63"/>
          <p:cNvGraphicFramePr/>
          <p:nvPr/>
        </p:nvGraphicFramePr>
        <p:xfrm>
          <a:off x="5142350" y="300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91400"/>
                <a:gridCol w="382850"/>
                <a:gridCol w="382850"/>
                <a:gridCol w="382850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0xbfffcd5c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0xbfffcd58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0xbfffcd54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0xbfffcd50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0xbfffcd4c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0xbfffcd48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0xbfffcd44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20" name="Google Shape;720;p6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Exploits</a:t>
            </a:r>
            <a:endParaRPr/>
          </a:p>
        </p:txBody>
      </p:sp>
      <p:sp>
        <p:nvSpPr>
          <p:cNvPr id="721" name="Google Shape;72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6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Alternative: 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'\x4c\xcd\xff\xbf'</a:t>
            </a:r>
            <a:endParaRPr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address changed! Why?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placed our shellcode at a different address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name + 12</a:t>
            </a:r>
            <a:r>
              <a:rPr lang="en"/>
              <a:t>)!</a:t>
            </a:r>
            <a:endParaRPr/>
          </a:p>
        </p:txBody>
      </p:sp>
      <p:sp>
        <p:nvSpPr>
          <p:cNvPr id="723" name="Google Shape;723;p63"/>
          <p:cNvSpPr txBox="1"/>
          <p:nvPr/>
        </p:nvSpPr>
        <p:spPr>
          <a:xfrm>
            <a:off x="789425" y="3788350"/>
            <a:ext cx="3471000" cy="11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24" name="Google Shape;724;p63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'\x4c'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'\xcd'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'\xff'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'\xbf'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725" name="Google Shape;725;p63"/>
          <p:cNvSpPr txBox="1"/>
          <p:nvPr/>
        </p:nvSpPr>
        <p:spPr>
          <a:xfrm rot="-5400000">
            <a:off x="8058150" y="41533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6" name="Google Shape;726;p63"/>
          <p:cNvCxnSpPr>
            <a:stCxn id="725" idx="3"/>
          </p:cNvCxnSpPr>
          <p:nvPr/>
        </p:nvCxnSpPr>
        <p:spPr>
          <a:xfrm>
            <a:off x="8672550" y="3739025"/>
            <a:ext cx="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63"/>
          <p:cNvCxnSpPr>
            <a:endCxn id="725" idx="1"/>
          </p:cNvCxnSpPr>
          <p:nvPr/>
        </p:nvCxnSpPr>
        <p:spPr>
          <a:xfrm>
            <a:off x="8672550" y="4627025"/>
            <a:ext cx="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63"/>
          <p:cNvSpPr txBox="1"/>
          <p:nvPr/>
        </p:nvSpPr>
        <p:spPr>
          <a:xfrm>
            <a:off x="8419950" y="3427200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SFP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9" name="Google Shape;729;p63"/>
          <p:cNvSpPr txBox="1"/>
          <p:nvPr/>
        </p:nvSpPr>
        <p:spPr>
          <a:xfrm>
            <a:off x="8419950" y="3192875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RIP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0" name="Google Shape;730;p63"/>
          <p:cNvSpPr/>
          <p:nvPr/>
        </p:nvSpPr>
        <p:spPr>
          <a:xfrm>
            <a:off x="5417100" y="3392525"/>
            <a:ext cx="670275" cy="731828"/>
          </a:xfrm>
          <a:custGeom>
            <a:rect b="b" l="l" r="r" t="t"/>
            <a:pathLst>
              <a:path extrusionOk="0" h="58001" w="26811">
                <a:moveTo>
                  <a:pt x="25717" y="0"/>
                </a:moveTo>
                <a:lnTo>
                  <a:pt x="0" y="0"/>
                </a:lnTo>
                <a:lnTo>
                  <a:pt x="0" y="58001"/>
                </a:lnTo>
                <a:lnTo>
                  <a:pt x="26811" y="5800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Registers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EIP</a:t>
            </a:r>
            <a:r>
              <a:rPr lang="en"/>
              <a:t>: instruction pointer, points to the </a:t>
            </a:r>
            <a:r>
              <a:rPr i="1" lang="en"/>
              <a:t>next</a:t>
            </a:r>
            <a:r>
              <a:rPr lang="en"/>
              <a:t> instruction to be executed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EBP</a:t>
            </a:r>
            <a:r>
              <a:rPr lang="en"/>
              <a:t>: base pointer, points to top of the current stack 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ESP</a:t>
            </a:r>
            <a:r>
              <a:rPr lang="en"/>
              <a:t>: stack pointer, points to lowest item on the stack</a:t>
            </a:r>
            <a:endParaRPr/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30113" l="49464" r="0" t="0"/>
          <a:stretch/>
        </p:blipFill>
        <p:spPr>
          <a:xfrm>
            <a:off x="135575" y="4134250"/>
            <a:ext cx="1082174" cy="10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Exploits</a:t>
            </a:r>
            <a:endParaRPr/>
          </a:p>
        </p:txBody>
      </p:sp>
      <p:sp>
        <p:nvSpPr>
          <p:cNvPr id="736" name="Google Shape;73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64"/>
          <p:cNvSpPr txBox="1"/>
          <p:nvPr/>
        </p:nvSpPr>
        <p:spPr>
          <a:xfrm>
            <a:off x="789425" y="3788350"/>
            <a:ext cx="3471000" cy="11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8" name="Google Shape;738;p64"/>
          <p:cNvSpPr txBox="1"/>
          <p:nvPr/>
        </p:nvSpPr>
        <p:spPr>
          <a:xfrm>
            <a:off x="1764650" y="1544850"/>
            <a:ext cx="2676600" cy="1046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 shellcode is too large? Now let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/>
              <a:t> </a:t>
            </a:r>
            <a:r>
              <a:rPr lang="en"/>
              <a:t>be a 28-byte shellcode. What should the attacker input?</a:t>
            </a:r>
            <a:endParaRPr/>
          </a:p>
        </p:txBody>
      </p:sp>
      <p:graphicFrame>
        <p:nvGraphicFramePr>
          <p:cNvPr id="739" name="Google Shape;739;p64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40" name="Google Shape;740;p64"/>
          <p:cNvSpPr txBox="1"/>
          <p:nvPr/>
        </p:nvSpPr>
        <p:spPr>
          <a:xfrm rot="-5400000">
            <a:off x="8058150" y="41533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41" name="Google Shape;741;p64"/>
          <p:cNvCxnSpPr>
            <a:stCxn id="740" idx="3"/>
          </p:cNvCxnSpPr>
          <p:nvPr/>
        </p:nvCxnSpPr>
        <p:spPr>
          <a:xfrm>
            <a:off x="8672550" y="3739025"/>
            <a:ext cx="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64"/>
          <p:cNvCxnSpPr>
            <a:endCxn id="740" idx="1"/>
          </p:cNvCxnSpPr>
          <p:nvPr/>
        </p:nvCxnSpPr>
        <p:spPr>
          <a:xfrm>
            <a:off x="8672550" y="4627025"/>
            <a:ext cx="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64"/>
          <p:cNvSpPr txBox="1"/>
          <p:nvPr/>
        </p:nvSpPr>
        <p:spPr>
          <a:xfrm>
            <a:off x="8419950" y="3427200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SFP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4" name="Google Shape;744;p64"/>
          <p:cNvSpPr txBox="1"/>
          <p:nvPr/>
        </p:nvSpPr>
        <p:spPr>
          <a:xfrm>
            <a:off x="8419950" y="3192875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RIP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45" name="Google Shape;745;p64"/>
          <p:cNvGraphicFramePr/>
          <p:nvPr/>
        </p:nvGraphicFramePr>
        <p:xfrm>
          <a:off x="5142350" y="300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91400"/>
                <a:gridCol w="382850"/>
                <a:gridCol w="382850"/>
                <a:gridCol w="382850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0xbfffcd5c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0xbfffcd58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0xbfffcd54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0xbfffcd50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0xbfffcd4c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0xbfffcd48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0xbfffcd44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0" name="Google Shape;750;p65"/>
          <p:cNvGraphicFramePr/>
          <p:nvPr/>
        </p:nvGraphicFramePr>
        <p:xfrm>
          <a:off x="5142350" y="300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291400"/>
                <a:gridCol w="382850"/>
                <a:gridCol w="382850"/>
                <a:gridCol w="382850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0xbfffcd5c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0xbfffcd58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0xbfffcd54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0xbfffcd50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0xbfffcd4c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0xbfffcd48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0xbfffcd44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51" name="Google Shape;751;p6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Exploits</a:t>
            </a:r>
            <a:endParaRPr/>
          </a:p>
        </p:txBody>
      </p:sp>
      <p:sp>
        <p:nvSpPr>
          <p:cNvPr id="752" name="Google Shape;75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65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Place the shellcode </a:t>
            </a:r>
            <a:r>
              <a:rPr i="1" lang="en"/>
              <a:t>after</a:t>
            </a:r>
            <a:r>
              <a:rPr lang="en"/>
              <a:t> the RIP!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works because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gets</a:t>
            </a:r>
            <a:r>
              <a:rPr lang="en"/>
              <a:t> lets us write as many bytes as we want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should the address be?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Input: </a:t>
            </a: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24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'\x5c\xcd\xff\xbf'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endParaRPr b="1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24 bytes of garbage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address of where we placed the shellcode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28 bytes of shellcode</a:t>
            </a:r>
            <a:endParaRPr/>
          </a:p>
        </p:txBody>
      </p:sp>
      <p:sp>
        <p:nvSpPr>
          <p:cNvPr id="754" name="Google Shape;754;p65"/>
          <p:cNvSpPr txBox="1"/>
          <p:nvPr/>
        </p:nvSpPr>
        <p:spPr>
          <a:xfrm>
            <a:off x="789425" y="3788350"/>
            <a:ext cx="3471000" cy="11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55" name="Google Shape;755;p65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'\x5c'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'\xcd'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'\xff'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'\xbf'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756" name="Google Shape;756;p65"/>
          <p:cNvSpPr txBox="1"/>
          <p:nvPr/>
        </p:nvSpPr>
        <p:spPr>
          <a:xfrm rot="-5400000">
            <a:off x="8058150" y="41533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57" name="Google Shape;757;p65"/>
          <p:cNvCxnSpPr>
            <a:stCxn id="756" idx="3"/>
          </p:cNvCxnSpPr>
          <p:nvPr/>
        </p:nvCxnSpPr>
        <p:spPr>
          <a:xfrm>
            <a:off x="8672550" y="3739025"/>
            <a:ext cx="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65"/>
          <p:cNvCxnSpPr>
            <a:endCxn id="756" idx="1"/>
          </p:cNvCxnSpPr>
          <p:nvPr/>
        </p:nvCxnSpPr>
        <p:spPr>
          <a:xfrm>
            <a:off x="8672550" y="4627025"/>
            <a:ext cx="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65"/>
          <p:cNvSpPr txBox="1"/>
          <p:nvPr/>
        </p:nvSpPr>
        <p:spPr>
          <a:xfrm>
            <a:off x="8419950" y="3427200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SFP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0" name="Google Shape;760;p65"/>
          <p:cNvSpPr txBox="1"/>
          <p:nvPr/>
        </p:nvSpPr>
        <p:spPr>
          <a:xfrm>
            <a:off x="8419950" y="3192875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RIP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1" name="Google Shape;761;p65"/>
          <p:cNvSpPr/>
          <p:nvPr/>
        </p:nvSpPr>
        <p:spPr>
          <a:xfrm flipH="1" rot="10800000">
            <a:off x="5417100" y="3125720"/>
            <a:ext cx="670275" cy="266805"/>
          </a:xfrm>
          <a:custGeom>
            <a:rect b="b" l="l" r="r" t="t"/>
            <a:pathLst>
              <a:path extrusionOk="0" h="58001" w="26811">
                <a:moveTo>
                  <a:pt x="25717" y="0"/>
                </a:moveTo>
                <a:lnTo>
                  <a:pt x="0" y="0"/>
                </a:lnTo>
                <a:lnTo>
                  <a:pt x="0" y="58001"/>
                </a:lnTo>
                <a:lnTo>
                  <a:pt x="26811" y="58001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767" name="Google Shape;76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66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66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0" name="Google Shape;770;p66"/>
          <p:cNvSpPr txBox="1"/>
          <p:nvPr/>
        </p:nvSpPr>
        <p:spPr>
          <a:xfrm>
            <a:off x="2429959" y="228890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771" name="Google Shape;771;p66"/>
          <p:cNvCxnSpPr>
            <a:stCxn id="770" idx="3"/>
          </p:cNvCxnSpPr>
          <p:nvPr/>
        </p:nvCxnSpPr>
        <p:spPr>
          <a:xfrm>
            <a:off x="2744959" y="239660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66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773" name="Google Shape;773;p66"/>
          <p:cNvCxnSpPr>
            <a:stCxn id="772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4" name="Google Shape;774;p66"/>
          <p:cNvSpPr txBox="1"/>
          <p:nvPr/>
        </p:nvSpPr>
        <p:spPr>
          <a:xfrm>
            <a:off x="5305375" y="466322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ESP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775" name="Google Shape;775;p66"/>
          <p:cNvCxnSpPr>
            <a:stCxn id="774" idx="3"/>
          </p:cNvCxnSpPr>
          <p:nvPr/>
        </p:nvCxnSpPr>
        <p:spPr>
          <a:xfrm>
            <a:off x="5786275" y="483257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6" name="Google Shape;776;p66"/>
          <p:cNvSpPr/>
          <p:nvPr/>
        </p:nvSpPr>
        <p:spPr>
          <a:xfrm>
            <a:off x="8479550" y="2891855"/>
            <a:ext cx="253125" cy="48092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777" name="Google Shape;777;p66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78" name="Google Shape;778;p66"/>
          <p:cNvSpPr/>
          <p:nvPr/>
        </p:nvSpPr>
        <p:spPr>
          <a:xfrm>
            <a:off x="4344850" y="1221800"/>
            <a:ext cx="4529625" cy="2550900"/>
          </a:xfrm>
          <a:custGeom>
            <a:rect b="b" l="l" r="r" t="t"/>
            <a:pathLst>
              <a:path extrusionOk="0" h="102036" w="181185">
                <a:moveTo>
                  <a:pt x="165212" y="76527"/>
                </a:moveTo>
                <a:lnTo>
                  <a:pt x="181185" y="76527"/>
                </a:lnTo>
                <a:lnTo>
                  <a:pt x="181185" y="0"/>
                </a:lnTo>
                <a:lnTo>
                  <a:pt x="21933" y="0"/>
                </a:lnTo>
                <a:lnTo>
                  <a:pt x="21933" y="102036"/>
                </a:lnTo>
                <a:lnTo>
                  <a:pt x="0" y="1020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79" name="Google Shape;779;p66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785" name="Google Shape;78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6" name="Google Shape;786;p67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7" name="Google Shape;787;p67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8" name="Google Shape;788;p67"/>
          <p:cNvSpPr txBox="1"/>
          <p:nvPr/>
        </p:nvSpPr>
        <p:spPr>
          <a:xfrm>
            <a:off x="2429959" y="228890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789" name="Google Shape;789;p67"/>
          <p:cNvCxnSpPr>
            <a:stCxn id="788" idx="3"/>
          </p:cNvCxnSpPr>
          <p:nvPr/>
        </p:nvCxnSpPr>
        <p:spPr>
          <a:xfrm>
            <a:off x="2744959" y="239660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67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791" name="Google Shape;791;p67"/>
          <p:cNvCxnSpPr>
            <a:stCxn id="790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2" name="Google Shape;792;p67"/>
          <p:cNvSpPr txBox="1"/>
          <p:nvPr/>
        </p:nvSpPr>
        <p:spPr>
          <a:xfrm>
            <a:off x="5305375" y="466322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ESP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793" name="Google Shape;793;p67"/>
          <p:cNvCxnSpPr>
            <a:stCxn id="792" idx="3"/>
          </p:cNvCxnSpPr>
          <p:nvPr/>
        </p:nvCxnSpPr>
        <p:spPr>
          <a:xfrm>
            <a:off x="5786275" y="483257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4" name="Google Shape;794;p67"/>
          <p:cNvSpPr/>
          <p:nvPr/>
        </p:nvSpPr>
        <p:spPr>
          <a:xfrm>
            <a:off x="8479550" y="2891855"/>
            <a:ext cx="253125" cy="48092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795" name="Google Shape;795;p67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96" name="Google Shape;796;p67"/>
          <p:cNvSpPr/>
          <p:nvPr/>
        </p:nvSpPr>
        <p:spPr>
          <a:xfrm>
            <a:off x="4344850" y="1221800"/>
            <a:ext cx="4529625" cy="2550900"/>
          </a:xfrm>
          <a:custGeom>
            <a:rect b="b" l="l" r="r" t="t"/>
            <a:pathLst>
              <a:path extrusionOk="0" h="102036" w="181185">
                <a:moveTo>
                  <a:pt x="165212" y="76527"/>
                </a:moveTo>
                <a:lnTo>
                  <a:pt x="181185" y="76527"/>
                </a:lnTo>
                <a:lnTo>
                  <a:pt x="181185" y="0"/>
                </a:lnTo>
                <a:lnTo>
                  <a:pt x="21933" y="0"/>
                </a:lnTo>
                <a:lnTo>
                  <a:pt x="21933" y="102036"/>
                </a:lnTo>
                <a:lnTo>
                  <a:pt x="0" y="1020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97" name="Google Shape;797;p67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803" name="Google Shape;80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68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5" name="Google Shape;805;p68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6" name="Google Shape;806;p68"/>
          <p:cNvSpPr txBox="1"/>
          <p:nvPr/>
        </p:nvSpPr>
        <p:spPr>
          <a:xfrm>
            <a:off x="2429959" y="228890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807" name="Google Shape;807;p68"/>
          <p:cNvCxnSpPr>
            <a:stCxn id="806" idx="3"/>
          </p:cNvCxnSpPr>
          <p:nvPr/>
        </p:nvCxnSpPr>
        <p:spPr>
          <a:xfrm>
            <a:off x="2744959" y="239660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8" name="Google Shape;808;p68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09" name="Google Shape;809;p68"/>
          <p:cNvCxnSpPr>
            <a:stCxn id="808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68"/>
          <p:cNvSpPr txBox="1"/>
          <p:nvPr/>
        </p:nvSpPr>
        <p:spPr>
          <a:xfrm>
            <a:off x="5305375" y="466322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ESP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11" name="Google Shape;811;p68"/>
          <p:cNvCxnSpPr>
            <a:stCxn id="810" idx="3"/>
          </p:cNvCxnSpPr>
          <p:nvPr/>
        </p:nvCxnSpPr>
        <p:spPr>
          <a:xfrm>
            <a:off x="5786275" y="483257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68"/>
          <p:cNvSpPr/>
          <p:nvPr/>
        </p:nvSpPr>
        <p:spPr>
          <a:xfrm>
            <a:off x="8479550" y="2891855"/>
            <a:ext cx="253125" cy="48092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813" name="Google Shape;813;p68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814" name="Google Shape;814;p68"/>
          <p:cNvSpPr/>
          <p:nvPr/>
        </p:nvSpPr>
        <p:spPr>
          <a:xfrm>
            <a:off x="4344850" y="1221800"/>
            <a:ext cx="4529625" cy="2550900"/>
          </a:xfrm>
          <a:custGeom>
            <a:rect b="b" l="l" r="r" t="t"/>
            <a:pathLst>
              <a:path extrusionOk="0" h="102036" w="181185">
                <a:moveTo>
                  <a:pt x="165212" y="76527"/>
                </a:moveTo>
                <a:lnTo>
                  <a:pt x="181185" y="76527"/>
                </a:lnTo>
                <a:lnTo>
                  <a:pt x="181185" y="0"/>
                </a:lnTo>
                <a:lnTo>
                  <a:pt x="21933" y="0"/>
                </a:lnTo>
                <a:lnTo>
                  <a:pt x="21933" y="102036"/>
                </a:lnTo>
                <a:lnTo>
                  <a:pt x="0" y="1020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15" name="Google Shape;815;p68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821" name="Google Shape;82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69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3" name="Google Shape;823;p69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4" name="Google Shape;824;p69"/>
          <p:cNvSpPr txBox="1"/>
          <p:nvPr/>
        </p:nvSpPr>
        <p:spPr>
          <a:xfrm>
            <a:off x="2429959" y="228890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825" name="Google Shape;825;p69"/>
          <p:cNvCxnSpPr>
            <a:stCxn id="824" idx="3"/>
          </p:cNvCxnSpPr>
          <p:nvPr/>
        </p:nvCxnSpPr>
        <p:spPr>
          <a:xfrm>
            <a:off x="2744959" y="239660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69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27" name="Google Shape;827;p69"/>
          <p:cNvCxnSpPr>
            <a:stCxn id="826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69"/>
          <p:cNvSpPr txBox="1"/>
          <p:nvPr/>
        </p:nvSpPr>
        <p:spPr>
          <a:xfrm>
            <a:off x="5305375" y="466322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ESP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29" name="Google Shape;829;p69"/>
          <p:cNvCxnSpPr>
            <a:stCxn id="828" idx="3"/>
          </p:cNvCxnSpPr>
          <p:nvPr/>
        </p:nvCxnSpPr>
        <p:spPr>
          <a:xfrm>
            <a:off x="5786275" y="483257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" name="Google Shape;830;p69"/>
          <p:cNvSpPr/>
          <p:nvPr/>
        </p:nvSpPr>
        <p:spPr>
          <a:xfrm>
            <a:off x="8479550" y="2891855"/>
            <a:ext cx="253125" cy="48092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831" name="Google Shape;831;p69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832" name="Google Shape;832;p69"/>
          <p:cNvSpPr/>
          <p:nvPr/>
        </p:nvSpPr>
        <p:spPr>
          <a:xfrm>
            <a:off x="4344850" y="1221800"/>
            <a:ext cx="4529625" cy="2550900"/>
          </a:xfrm>
          <a:custGeom>
            <a:rect b="b" l="l" r="r" t="t"/>
            <a:pathLst>
              <a:path extrusionOk="0" h="102036" w="181185">
                <a:moveTo>
                  <a:pt x="165212" y="76527"/>
                </a:moveTo>
                <a:lnTo>
                  <a:pt x="181185" y="76527"/>
                </a:lnTo>
                <a:lnTo>
                  <a:pt x="181185" y="0"/>
                </a:lnTo>
                <a:lnTo>
                  <a:pt x="21933" y="0"/>
                </a:lnTo>
                <a:lnTo>
                  <a:pt x="21933" y="102036"/>
                </a:lnTo>
                <a:lnTo>
                  <a:pt x="0" y="1020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33" name="Google Shape;833;p69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839" name="Google Shape;83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0" name="Google Shape;840;p70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1" name="Google Shape;841;p70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2" name="Google Shape;842;p70"/>
          <p:cNvSpPr txBox="1"/>
          <p:nvPr/>
        </p:nvSpPr>
        <p:spPr>
          <a:xfrm>
            <a:off x="2429959" y="228890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843" name="Google Shape;843;p70"/>
          <p:cNvCxnSpPr>
            <a:stCxn id="842" idx="3"/>
          </p:cNvCxnSpPr>
          <p:nvPr/>
        </p:nvCxnSpPr>
        <p:spPr>
          <a:xfrm>
            <a:off x="2744959" y="239660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4" name="Google Shape;844;p70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45" name="Google Shape;845;p70"/>
          <p:cNvCxnSpPr>
            <a:stCxn id="844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70"/>
          <p:cNvSpPr txBox="1"/>
          <p:nvPr/>
        </p:nvSpPr>
        <p:spPr>
          <a:xfrm>
            <a:off x="5305375" y="466322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ESP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47" name="Google Shape;847;p70"/>
          <p:cNvCxnSpPr>
            <a:stCxn id="846" idx="3"/>
          </p:cNvCxnSpPr>
          <p:nvPr/>
        </p:nvCxnSpPr>
        <p:spPr>
          <a:xfrm>
            <a:off x="5786275" y="483257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70"/>
          <p:cNvSpPr/>
          <p:nvPr/>
        </p:nvSpPr>
        <p:spPr>
          <a:xfrm>
            <a:off x="8479550" y="2891855"/>
            <a:ext cx="253125" cy="48092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849" name="Google Shape;849;p70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850" name="Google Shape;850;p70"/>
          <p:cNvSpPr/>
          <p:nvPr/>
        </p:nvSpPr>
        <p:spPr>
          <a:xfrm>
            <a:off x="4344850" y="1221800"/>
            <a:ext cx="4529625" cy="2550900"/>
          </a:xfrm>
          <a:custGeom>
            <a:rect b="b" l="l" r="r" t="t"/>
            <a:pathLst>
              <a:path extrusionOk="0" h="102036" w="181185">
                <a:moveTo>
                  <a:pt x="165212" y="76527"/>
                </a:moveTo>
                <a:lnTo>
                  <a:pt x="181185" y="76527"/>
                </a:lnTo>
                <a:lnTo>
                  <a:pt x="181185" y="0"/>
                </a:lnTo>
                <a:lnTo>
                  <a:pt x="21933" y="0"/>
                </a:lnTo>
                <a:lnTo>
                  <a:pt x="21933" y="102036"/>
                </a:lnTo>
                <a:lnTo>
                  <a:pt x="0" y="1020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51" name="Google Shape;851;p70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857" name="Google Shape;85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8" name="Google Shape;858;p71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9" name="Google Shape;859;p71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0" name="Google Shape;860;p71"/>
          <p:cNvSpPr txBox="1"/>
          <p:nvPr/>
        </p:nvSpPr>
        <p:spPr>
          <a:xfrm>
            <a:off x="2429959" y="228890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861" name="Google Shape;861;p71"/>
          <p:cNvCxnSpPr>
            <a:stCxn id="860" idx="3"/>
          </p:cNvCxnSpPr>
          <p:nvPr/>
        </p:nvCxnSpPr>
        <p:spPr>
          <a:xfrm>
            <a:off x="2744959" y="239660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71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63" name="Google Shape;863;p71"/>
          <p:cNvCxnSpPr>
            <a:stCxn id="862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4" name="Google Shape;864;p71"/>
          <p:cNvSpPr txBox="1"/>
          <p:nvPr/>
        </p:nvSpPr>
        <p:spPr>
          <a:xfrm>
            <a:off x="5305375" y="466322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ESP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65" name="Google Shape;865;p71"/>
          <p:cNvCxnSpPr>
            <a:stCxn id="864" idx="3"/>
          </p:cNvCxnSpPr>
          <p:nvPr/>
        </p:nvCxnSpPr>
        <p:spPr>
          <a:xfrm>
            <a:off x="5786275" y="483257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71"/>
          <p:cNvSpPr/>
          <p:nvPr/>
        </p:nvSpPr>
        <p:spPr>
          <a:xfrm>
            <a:off x="8479550" y="2891855"/>
            <a:ext cx="253125" cy="48092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867" name="Google Shape;867;p71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868" name="Google Shape;868;p71"/>
          <p:cNvSpPr/>
          <p:nvPr/>
        </p:nvSpPr>
        <p:spPr>
          <a:xfrm>
            <a:off x="4344850" y="1221800"/>
            <a:ext cx="4529625" cy="2550900"/>
          </a:xfrm>
          <a:custGeom>
            <a:rect b="b" l="l" r="r" t="t"/>
            <a:pathLst>
              <a:path extrusionOk="0" h="102036" w="181185">
                <a:moveTo>
                  <a:pt x="165212" y="76527"/>
                </a:moveTo>
                <a:lnTo>
                  <a:pt x="181185" y="76527"/>
                </a:lnTo>
                <a:lnTo>
                  <a:pt x="181185" y="0"/>
                </a:lnTo>
                <a:lnTo>
                  <a:pt x="21933" y="0"/>
                </a:lnTo>
                <a:lnTo>
                  <a:pt x="21933" y="102036"/>
                </a:lnTo>
                <a:lnTo>
                  <a:pt x="0" y="1020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69" name="Google Shape;869;p71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875" name="Google Shape;87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72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7" name="Google Shape;877;p72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8" name="Google Shape;878;p72"/>
          <p:cNvSpPr txBox="1"/>
          <p:nvPr/>
        </p:nvSpPr>
        <p:spPr>
          <a:xfrm>
            <a:off x="2429959" y="228890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879" name="Google Shape;879;p72"/>
          <p:cNvCxnSpPr>
            <a:stCxn id="878" idx="3"/>
          </p:cNvCxnSpPr>
          <p:nvPr/>
        </p:nvCxnSpPr>
        <p:spPr>
          <a:xfrm>
            <a:off x="2744959" y="239660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72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81" name="Google Shape;881;p72"/>
          <p:cNvCxnSpPr>
            <a:stCxn id="880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2" name="Google Shape;882;p72"/>
          <p:cNvSpPr txBox="1"/>
          <p:nvPr/>
        </p:nvSpPr>
        <p:spPr>
          <a:xfrm>
            <a:off x="5305375" y="466322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ESP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883" name="Google Shape;883;p72"/>
          <p:cNvCxnSpPr>
            <a:stCxn id="882" idx="3"/>
          </p:cNvCxnSpPr>
          <p:nvPr/>
        </p:nvCxnSpPr>
        <p:spPr>
          <a:xfrm>
            <a:off x="5786275" y="483257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4" name="Google Shape;884;p72"/>
          <p:cNvSpPr/>
          <p:nvPr/>
        </p:nvSpPr>
        <p:spPr>
          <a:xfrm>
            <a:off x="8479550" y="643652"/>
            <a:ext cx="253125" cy="272910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885" name="Google Shape;885;p72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(SFP) 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886" name="Google Shape;886;p72"/>
          <p:cNvSpPr/>
          <p:nvPr/>
        </p:nvSpPr>
        <p:spPr>
          <a:xfrm>
            <a:off x="4344850" y="1221800"/>
            <a:ext cx="4529625" cy="2550900"/>
          </a:xfrm>
          <a:custGeom>
            <a:rect b="b" l="l" r="r" t="t"/>
            <a:pathLst>
              <a:path extrusionOk="0" h="102036" w="181185">
                <a:moveTo>
                  <a:pt x="165212" y="76527"/>
                </a:moveTo>
                <a:lnTo>
                  <a:pt x="181185" y="76527"/>
                </a:lnTo>
                <a:lnTo>
                  <a:pt x="181185" y="0"/>
                </a:lnTo>
                <a:lnTo>
                  <a:pt x="21933" y="0"/>
                </a:lnTo>
                <a:lnTo>
                  <a:pt x="21933" y="102036"/>
                </a:lnTo>
                <a:lnTo>
                  <a:pt x="0" y="1020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87" name="Google Shape;887;p72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8" name="Google Shape;8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50" y="24375"/>
            <a:ext cx="1065699" cy="10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72"/>
          <p:cNvSpPr txBox="1"/>
          <p:nvPr/>
        </p:nvSpPr>
        <p:spPr>
          <a:xfrm>
            <a:off x="1210650" y="4078525"/>
            <a:ext cx="34188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overwrite the SFP (saved EBP) with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'AAAA'</a:t>
            </a:r>
            <a:r>
              <a:rPr lang="en" sz="1200"/>
              <a:t>, so the SFP is now pointing at the (probably invalid) address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AAAA</a:t>
            </a:r>
            <a:r>
              <a:rPr lang="en" sz="1200"/>
              <a:t> (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0x41414141</a:t>
            </a:r>
            <a:r>
              <a:rPr lang="en" sz="1200"/>
              <a:t>)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895" name="Google Shape;89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6" name="Google Shape;896;p73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7" name="Google Shape;897;p73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8" name="Google Shape;898;p73"/>
          <p:cNvSpPr txBox="1"/>
          <p:nvPr/>
        </p:nvSpPr>
        <p:spPr>
          <a:xfrm>
            <a:off x="2429959" y="244130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899" name="Google Shape;899;p73"/>
          <p:cNvCxnSpPr>
            <a:stCxn id="898" idx="3"/>
          </p:cNvCxnSpPr>
          <p:nvPr/>
        </p:nvCxnSpPr>
        <p:spPr>
          <a:xfrm>
            <a:off x="2744959" y="254900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0" name="Google Shape;900;p73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901" name="Google Shape;901;p73"/>
          <p:cNvCxnSpPr>
            <a:stCxn id="900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73"/>
          <p:cNvSpPr txBox="1"/>
          <p:nvPr/>
        </p:nvSpPr>
        <p:spPr>
          <a:xfrm>
            <a:off x="5305375" y="466322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ESP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903" name="Google Shape;903;p73"/>
          <p:cNvCxnSpPr>
            <a:stCxn id="902" idx="3"/>
          </p:cNvCxnSpPr>
          <p:nvPr/>
        </p:nvCxnSpPr>
        <p:spPr>
          <a:xfrm>
            <a:off x="5786275" y="483257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4" name="Google Shape;904;p73"/>
          <p:cNvSpPr/>
          <p:nvPr/>
        </p:nvSpPr>
        <p:spPr>
          <a:xfrm>
            <a:off x="8479550" y="643652"/>
            <a:ext cx="253125" cy="272910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905" name="Google Shape;905;p73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/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(RIP) </a:t>
                      </a: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(SFP) 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906" name="Google Shape;906;p73"/>
          <p:cNvSpPr/>
          <p:nvPr/>
        </p:nvSpPr>
        <p:spPr>
          <a:xfrm>
            <a:off x="8475150" y="3134975"/>
            <a:ext cx="184775" cy="1460155"/>
          </a:xfrm>
          <a:custGeom>
            <a:rect b="b" l="l" r="r" t="t"/>
            <a:pathLst>
              <a:path extrusionOk="0" h="67467" w="7391">
                <a:moveTo>
                  <a:pt x="0" y="0"/>
                </a:moveTo>
                <a:lnTo>
                  <a:pt x="7391" y="0"/>
                </a:lnTo>
                <a:lnTo>
                  <a:pt x="7391" y="67467"/>
                </a:lnTo>
                <a:lnTo>
                  <a:pt x="1431" y="67467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07" name="Google Shape;907;p73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08" name="Google Shape;9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50" y="24375"/>
            <a:ext cx="1065699" cy="10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73"/>
          <p:cNvSpPr txBox="1"/>
          <p:nvPr/>
        </p:nvSpPr>
        <p:spPr>
          <a:xfrm>
            <a:off x="707025" y="4078525"/>
            <a:ext cx="3921900" cy="923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overwrite the RIP (saved EIP) with the address of our shellcode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0xbfffcd40</a:t>
            </a:r>
            <a:r>
              <a:rPr lang="en" sz="1200"/>
              <a:t>, so the RIP is now pointing at our shellcode! Remember, this value will be restored to EIP (the instruction pointer) later.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Instructions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push src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ESP moves one word 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Puts the value in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/>
              <a:t> at the current ESP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pop dst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Copies the lowest value on the stack (where ESP is pointing) into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ESP moves one word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mov src dst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Copies the value in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/>
              <a:t> into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00" y="4136125"/>
            <a:ext cx="1306750" cy="10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915" name="Google Shape;91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74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7" name="Google Shape;917;p74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8" name="Google Shape;918;p74"/>
          <p:cNvSpPr txBox="1"/>
          <p:nvPr/>
        </p:nvSpPr>
        <p:spPr>
          <a:xfrm>
            <a:off x="2429959" y="259370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919" name="Google Shape;919;p74"/>
          <p:cNvCxnSpPr>
            <a:stCxn id="918" idx="3"/>
          </p:cNvCxnSpPr>
          <p:nvPr/>
        </p:nvCxnSpPr>
        <p:spPr>
          <a:xfrm>
            <a:off x="2744959" y="270140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74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921" name="Google Shape;921;p74"/>
          <p:cNvCxnSpPr>
            <a:stCxn id="920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2" name="Google Shape;922;p74"/>
          <p:cNvSpPr txBox="1"/>
          <p:nvPr/>
        </p:nvSpPr>
        <p:spPr>
          <a:xfrm>
            <a:off x="5305375" y="441674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ESP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923" name="Google Shape;923;p74"/>
          <p:cNvCxnSpPr>
            <a:stCxn id="922" idx="3"/>
          </p:cNvCxnSpPr>
          <p:nvPr/>
        </p:nvCxnSpPr>
        <p:spPr>
          <a:xfrm>
            <a:off x="5786275" y="458609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74"/>
          <p:cNvSpPr/>
          <p:nvPr/>
        </p:nvSpPr>
        <p:spPr>
          <a:xfrm>
            <a:off x="8479550" y="643652"/>
            <a:ext cx="253125" cy="272910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925" name="Google Shape;925;p74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/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(RIP) </a:t>
                      </a: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(SFP) 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926" name="Google Shape;926;p74"/>
          <p:cNvSpPr/>
          <p:nvPr/>
        </p:nvSpPr>
        <p:spPr>
          <a:xfrm>
            <a:off x="8475150" y="3134975"/>
            <a:ext cx="184775" cy="1460155"/>
          </a:xfrm>
          <a:custGeom>
            <a:rect b="b" l="l" r="r" t="t"/>
            <a:pathLst>
              <a:path extrusionOk="0" h="67467" w="7391">
                <a:moveTo>
                  <a:pt x="0" y="0"/>
                </a:moveTo>
                <a:lnTo>
                  <a:pt x="7391" y="0"/>
                </a:lnTo>
                <a:lnTo>
                  <a:pt x="7391" y="67467"/>
                </a:lnTo>
                <a:lnTo>
                  <a:pt x="1431" y="67467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27" name="Google Shape;927;p74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8" name="Google Shape;9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50" y="24375"/>
            <a:ext cx="1065699" cy="10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74"/>
          <p:cNvSpPr txBox="1"/>
          <p:nvPr/>
        </p:nvSpPr>
        <p:spPr>
          <a:xfrm>
            <a:off x="1501775" y="4078525"/>
            <a:ext cx="3127200" cy="369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Returning from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gets</a:t>
            </a:r>
            <a:r>
              <a:rPr lang="en" sz="1200"/>
              <a:t>: Move ESP up by 4.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935" name="Google Shape;93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6" name="Google Shape;936;p75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7" name="Google Shape;937;p75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8" name="Google Shape;938;p75"/>
          <p:cNvSpPr txBox="1"/>
          <p:nvPr/>
        </p:nvSpPr>
        <p:spPr>
          <a:xfrm>
            <a:off x="2429959" y="275802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939" name="Google Shape;939;p75"/>
          <p:cNvCxnSpPr>
            <a:stCxn id="938" idx="3"/>
          </p:cNvCxnSpPr>
          <p:nvPr/>
        </p:nvCxnSpPr>
        <p:spPr>
          <a:xfrm>
            <a:off x="2744959" y="286572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0" name="Google Shape;940;p75"/>
          <p:cNvSpPr txBox="1"/>
          <p:nvPr/>
        </p:nvSpPr>
        <p:spPr>
          <a:xfrm>
            <a:off x="5305375" y="3206008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941" name="Google Shape;941;p75"/>
          <p:cNvCxnSpPr>
            <a:stCxn id="940" idx="3"/>
          </p:cNvCxnSpPr>
          <p:nvPr/>
        </p:nvCxnSpPr>
        <p:spPr>
          <a:xfrm>
            <a:off x="5786275" y="3375358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2" name="Google Shape;942;p75"/>
          <p:cNvSpPr txBox="1"/>
          <p:nvPr/>
        </p:nvSpPr>
        <p:spPr>
          <a:xfrm>
            <a:off x="4324375" y="3206003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ESP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943" name="Google Shape;943;p75"/>
          <p:cNvCxnSpPr>
            <a:stCxn id="942" idx="3"/>
          </p:cNvCxnSpPr>
          <p:nvPr/>
        </p:nvCxnSpPr>
        <p:spPr>
          <a:xfrm>
            <a:off x="4805275" y="3375353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4" name="Google Shape;944;p75"/>
          <p:cNvSpPr/>
          <p:nvPr/>
        </p:nvSpPr>
        <p:spPr>
          <a:xfrm>
            <a:off x="8479550" y="643652"/>
            <a:ext cx="253125" cy="272910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945" name="Google Shape;945;p75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/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(RIP) </a:t>
                      </a: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(SFP) 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946" name="Google Shape;946;p75"/>
          <p:cNvSpPr/>
          <p:nvPr/>
        </p:nvSpPr>
        <p:spPr>
          <a:xfrm>
            <a:off x="8475150" y="3134975"/>
            <a:ext cx="184775" cy="1460155"/>
          </a:xfrm>
          <a:custGeom>
            <a:rect b="b" l="l" r="r" t="t"/>
            <a:pathLst>
              <a:path extrusionOk="0" h="67467" w="7391">
                <a:moveTo>
                  <a:pt x="0" y="0"/>
                </a:moveTo>
                <a:lnTo>
                  <a:pt x="7391" y="0"/>
                </a:lnTo>
                <a:lnTo>
                  <a:pt x="7391" y="67467"/>
                </a:lnTo>
                <a:lnTo>
                  <a:pt x="1431" y="67467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47" name="Google Shape;947;p75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8" name="Google Shape;9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50" y="24375"/>
            <a:ext cx="1065699" cy="10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75"/>
          <p:cNvSpPr txBox="1"/>
          <p:nvPr/>
        </p:nvSpPr>
        <p:spPr>
          <a:xfrm>
            <a:off x="1817575" y="4078525"/>
            <a:ext cx="2811300" cy="369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Function epilogue: Move ESP to EBP.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955" name="Google Shape;95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6" name="Google Shape;956;p76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7" name="Google Shape;957;p76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8" name="Google Shape;958;p76"/>
          <p:cNvSpPr txBox="1"/>
          <p:nvPr/>
        </p:nvSpPr>
        <p:spPr>
          <a:xfrm>
            <a:off x="2429959" y="2904460"/>
            <a:ext cx="31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EIP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959" name="Google Shape;959;p76"/>
          <p:cNvCxnSpPr>
            <a:stCxn id="958" idx="3"/>
          </p:cNvCxnSpPr>
          <p:nvPr/>
        </p:nvCxnSpPr>
        <p:spPr>
          <a:xfrm>
            <a:off x="2744959" y="3012160"/>
            <a:ext cx="32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0" name="Google Shape;960;p76"/>
          <p:cNvSpPr txBox="1"/>
          <p:nvPr/>
        </p:nvSpPr>
        <p:spPr>
          <a:xfrm>
            <a:off x="6440050" y="56597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EBP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961" name="Google Shape;961;p76"/>
          <p:cNvCxnSpPr>
            <a:stCxn id="960" idx="3"/>
          </p:cNvCxnSpPr>
          <p:nvPr/>
        </p:nvCxnSpPr>
        <p:spPr>
          <a:xfrm>
            <a:off x="6920950" y="73532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2" name="Google Shape;962;p76"/>
          <p:cNvSpPr txBox="1"/>
          <p:nvPr/>
        </p:nvSpPr>
        <p:spPr>
          <a:xfrm>
            <a:off x="5305375" y="296019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ESP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963" name="Google Shape;963;p76"/>
          <p:cNvCxnSpPr>
            <a:stCxn id="962" idx="3"/>
          </p:cNvCxnSpPr>
          <p:nvPr/>
        </p:nvCxnSpPr>
        <p:spPr>
          <a:xfrm>
            <a:off x="5786275" y="312954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4" name="Google Shape;964;p76"/>
          <p:cNvSpPr/>
          <p:nvPr/>
        </p:nvSpPr>
        <p:spPr>
          <a:xfrm>
            <a:off x="8479550" y="643652"/>
            <a:ext cx="253125" cy="272910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965" name="Google Shape;965;p76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/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(RIP) </a:t>
                      </a: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(SFP) 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966" name="Google Shape;966;p76"/>
          <p:cNvSpPr/>
          <p:nvPr/>
        </p:nvSpPr>
        <p:spPr>
          <a:xfrm>
            <a:off x="8475150" y="3134975"/>
            <a:ext cx="184775" cy="1460155"/>
          </a:xfrm>
          <a:custGeom>
            <a:rect b="b" l="l" r="r" t="t"/>
            <a:pathLst>
              <a:path extrusionOk="0" h="67467" w="7391">
                <a:moveTo>
                  <a:pt x="0" y="0"/>
                </a:moveTo>
                <a:lnTo>
                  <a:pt x="7391" y="0"/>
                </a:lnTo>
                <a:lnTo>
                  <a:pt x="7391" y="67467"/>
                </a:lnTo>
                <a:lnTo>
                  <a:pt x="1431" y="67467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67" name="Google Shape;967;p76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68" name="Google Shape;96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50" y="24375"/>
            <a:ext cx="1065699" cy="10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76"/>
          <p:cNvSpPr txBox="1"/>
          <p:nvPr/>
        </p:nvSpPr>
        <p:spPr>
          <a:xfrm>
            <a:off x="1277225" y="4078525"/>
            <a:ext cx="3351600" cy="923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Function epilogue: Restore the SFP into EBP. We overwrote SFP to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'AAAA'</a:t>
            </a:r>
            <a:r>
              <a:rPr lang="en" sz="1200"/>
              <a:t>, so the EBP now also points to the address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'AAAA'</a:t>
            </a:r>
            <a:r>
              <a:rPr lang="en" sz="1200"/>
              <a:t>. We don’t really care about EBP, though.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975" name="Google Shape;97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77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7" name="Google Shape;977;p77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8" name="Google Shape;978;p77"/>
          <p:cNvSpPr txBox="1"/>
          <p:nvPr/>
        </p:nvSpPr>
        <p:spPr>
          <a:xfrm>
            <a:off x="5305371" y="440587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EIP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979" name="Google Shape;979;p77"/>
          <p:cNvCxnSpPr>
            <a:stCxn id="978" idx="3"/>
          </p:cNvCxnSpPr>
          <p:nvPr/>
        </p:nvCxnSpPr>
        <p:spPr>
          <a:xfrm>
            <a:off x="5786271" y="457522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0" name="Google Shape;980;p77"/>
          <p:cNvSpPr txBox="1"/>
          <p:nvPr/>
        </p:nvSpPr>
        <p:spPr>
          <a:xfrm>
            <a:off x="6440050" y="56597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981" name="Google Shape;981;p77"/>
          <p:cNvCxnSpPr>
            <a:stCxn id="980" idx="3"/>
          </p:cNvCxnSpPr>
          <p:nvPr/>
        </p:nvCxnSpPr>
        <p:spPr>
          <a:xfrm>
            <a:off x="6920950" y="735325"/>
            <a:ext cx="50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2" name="Google Shape;982;p77"/>
          <p:cNvSpPr txBox="1"/>
          <p:nvPr/>
        </p:nvSpPr>
        <p:spPr>
          <a:xfrm>
            <a:off x="5305375" y="271967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ESP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983" name="Google Shape;983;p77"/>
          <p:cNvCxnSpPr>
            <a:stCxn id="982" idx="3"/>
          </p:cNvCxnSpPr>
          <p:nvPr/>
        </p:nvCxnSpPr>
        <p:spPr>
          <a:xfrm>
            <a:off x="5786275" y="288902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4" name="Google Shape;984;p77"/>
          <p:cNvSpPr/>
          <p:nvPr/>
        </p:nvSpPr>
        <p:spPr>
          <a:xfrm>
            <a:off x="8479550" y="643652"/>
            <a:ext cx="253125" cy="272910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985" name="Google Shape;985;p77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/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(RIP) </a:t>
                      </a: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(SFP) 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986" name="Google Shape;986;p77"/>
          <p:cNvSpPr/>
          <p:nvPr/>
        </p:nvSpPr>
        <p:spPr>
          <a:xfrm>
            <a:off x="8475150" y="3134975"/>
            <a:ext cx="184775" cy="1460155"/>
          </a:xfrm>
          <a:custGeom>
            <a:rect b="b" l="l" r="r" t="t"/>
            <a:pathLst>
              <a:path extrusionOk="0" h="67467" w="7391">
                <a:moveTo>
                  <a:pt x="0" y="0"/>
                </a:moveTo>
                <a:lnTo>
                  <a:pt x="7391" y="0"/>
                </a:lnTo>
                <a:lnTo>
                  <a:pt x="7391" y="67467"/>
                </a:lnTo>
                <a:lnTo>
                  <a:pt x="1431" y="67467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87" name="Google Shape;987;p77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88" name="Google Shape;9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50" y="24375"/>
            <a:ext cx="1065699" cy="10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77"/>
          <p:cNvSpPr txBox="1"/>
          <p:nvPr/>
        </p:nvSpPr>
        <p:spPr>
          <a:xfrm>
            <a:off x="1277225" y="4078525"/>
            <a:ext cx="3351600" cy="923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Function epilogue: Restore the RIP into EIP. We overwrote RIP to the address of shellcode, so the EIP (instruction pointer) now points to our shellcode!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4" name="Google Shape;994;p78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solidFill>
                      <a:srgbClr val="CC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'\x00'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/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(RIP) </a:t>
                      </a:r>
                      <a:r>
                        <a:rPr b="1" lang="en" sz="1000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0xbfffcd40</a:t>
                      </a:r>
                      <a:endParaRPr b="1" sz="1000">
                        <a:solidFill>
                          <a:srgbClr val="1155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(SFP) 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   </a:t>
                      </a:r>
                      <a:r>
                        <a:rPr b="1"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'AAAA'</a:t>
                      </a:r>
                      <a:endParaRPr b="1" sz="1000">
                        <a:solidFill>
                          <a:srgbClr val="38761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(name) 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18275" marL="182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995" name="Google Shape;995;p7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Through a Buffer Overflow</a:t>
            </a:r>
            <a:endParaRPr/>
          </a:p>
        </p:txBody>
      </p:sp>
      <p:sp>
        <p:nvSpPr>
          <p:cNvPr id="996" name="Google Shape;996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7" name="Google Shape;997;p78"/>
          <p:cNvSpPr txBox="1"/>
          <p:nvPr/>
        </p:nvSpPr>
        <p:spPr>
          <a:xfrm>
            <a:off x="164975" y="2344600"/>
            <a:ext cx="1966500" cy="156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name[20];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gets(name);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vulnerable();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8" name="Google Shape;998;p78"/>
          <p:cNvSpPr txBox="1"/>
          <p:nvPr/>
        </p:nvSpPr>
        <p:spPr>
          <a:xfrm>
            <a:off x="2807925" y="1912275"/>
            <a:ext cx="1821000" cy="203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vulnerable: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gets</a:t>
            </a:r>
            <a:b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addl $4,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movl %ebp, %esp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popl %ebp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main: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call vulnerable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9" name="Google Shape;999;p78"/>
          <p:cNvSpPr txBox="1"/>
          <p:nvPr/>
        </p:nvSpPr>
        <p:spPr>
          <a:xfrm>
            <a:off x="5305371" y="440587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EIP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1000" name="Google Shape;1000;p78"/>
          <p:cNvCxnSpPr>
            <a:stCxn id="999" idx="3"/>
          </p:cNvCxnSpPr>
          <p:nvPr/>
        </p:nvCxnSpPr>
        <p:spPr>
          <a:xfrm>
            <a:off x="5786271" y="457522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78"/>
          <p:cNvSpPr txBox="1"/>
          <p:nvPr/>
        </p:nvSpPr>
        <p:spPr>
          <a:xfrm>
            <a:off x="6440050" y="56597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EBP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1002" name="Google Shape;1002;p78"/>
          <p:cNvCxnSpPr>
            <a:stCxn id="1001" idx="3"/>
          </p:cNvCxnSpPr>
          <p:nvPr/>
        </p:nvCxnSpPr>
        <p:spPr>
          <a:xfrm>
            <a:off x="6920950" y="735325"/>
            <a:ext cx="50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3" name="Google Shape;1003;p78"/>
          <p:cNvSpPr txBox="1"/>
          <p:nvPr/>
        </p:nvSpPr>
        <p:spPr>
          <a:xfrm>
            <a:off x="5305375" y="2719675"/>
            <a:ext cx="4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ESP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1004" name="Google Shape;1004;p78"/>
          <p:cNvCxnSpPr>
            <a:stCxn id="1003" idx="3"/>
          </p:cNvCxnSpPr>
          <p:nvPr/>
        </p:nvCxnSpPr>
        <p:spPr>
          <a:xfrm>
            <a:off x="5786275" y="2889025"/>
            <a:ext cx="5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5" name="Google Shape;1005;p78"/>
          <p:cNvSpPr/>
          <p:nvPr/>
        </p:nvSpPr>
        <p:spPr>
          <a:xfrm>
            <a:off x="8479550" y="643652"/>
            <a:ext cx="253125" cy="2729105"/>
          </a:xfrm>
          <a:custGeom>
            <a:rect b="b" l="l" r="r" t="t"/>
            <a:pathLst>
              <a:path extrusionOk="0" h="19237" w="10125">
                <a:moveTo>
                  <a:pt x="0" y="19237"/>
                </a:moveTo>
                <a:lnTo>
                  <a:pt x="10125" y="19237"/>
                </a:lnTo>
                <a:lnTo>
                  <a:pt x="10125" y="0"/>
                </a:lnTo>
                <a:lnTo>
                  <a:pt x="177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06" name="Google Shape;1006;p78"/>
          <p:cNvSpPr/>
          <p:nvPr/>
        </p:nvSpPr>
        <p:spPr>
          <a:xfrm>
            <a:off x="8475150" y="3134975"/>
            <a:ext cx="184775" cy="1460155"/>
          </a:xfrm>
          <a:custGeom>
            <a:rect b="b" l="l" r="r" t="t"/>
            <a:pathLst>
              <a:path extrusionOk="0" h="67467" w="7391">
                <a:moveTo>
                  <a:pt x="0" y="0"/>
                </a:moveTo>
                <a:lnTo>
                  <a:pt x="7391" y="0"/>
                </a:lnTo>
                <a:lnTo>
                  <a:pt x="7391" y="67467"/>
                </a:lnTo>
                <a:lnTo>
                  <a:pt x="1431" y="67467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07" name="Google Shape;1007;p78"/>
          <p:cNvSpPr txBox="1"/>
          <p:nvPr/>
        </p:nvSpPr>
        <p:spPr>
          <a:xfrm>
            <a:off x="102700" y="1200500"/>
            <a:ext cx="2676600" cy="738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SHELLCODE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'A' * 12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'\x40\xcd\xff\xbf'</a:t>
            </a:r>
            <a:endParaRPr b="1" sz="12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8" name="Google Shape;1008;p78"/>
          <p:cNvSpPr txBox="1"/>
          <p:nvPr/>
        </p:nvSpPr>
        <p:spPr>
          <a:xfrm>
            <a:off x="1508800" y="1200500"/>
            <a:ext cx="5708400" cy="3599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sh # </a:t>
            </a:r>
            <a:r>
              <a:rPr b="1" lang="en" sz="4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endParaRPr b="1" sz="4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09" name="Google Shape;10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250" y="24375"/>
            <a:ext cx="1065699" cy="106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Memory-Safe Code</a:t>
            </a:r>
            <a:endParaRPr/>
          </a:p>
        </p:txBody>
      </p:sp>
      <p:sp>
        <p:nvSpPr>
          <p:cNvPr id="1015" name="Google Shape;101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Vulnerable Code?</a:t>
            </a:r>
            <a:endParaRPr/>
          </a:p>
        </p:txBody>
      </p:sp>
      <p:sp>
        <p:nvSpPr>
          <p:cNvPr id="1021" name="Google Shape;1021;p80"/>
          <p:cNvSpPr txBox="1"/>
          <p:nvPr/>
        </p:nvSpPr>
        <p:spPr>
          <a:xfrm>
            <a:off x="2657400" y="2091425"/>
            <a:ext cx="3829200" cy="1662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vulnerable?(void)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char *name = malloc(20);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gets(name);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2" name="Google Shape;102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23" name="Google Shape;1023;p80"/>
          <p:cNvGrpSpPr/>
          <p:nvPr/>
        </p:nvGrpSpPr>
        <p:grpSpPr>
          <a:xfrm>
            <a:off x="4994550" y="2840550"/>
            <a:ext cx="2026800" cy="1752900"/>
            <a:chOff x="4994550" y="2840550"/>
            <a:chExt cx="2026800" cy="1752900"/>
          </a:xfrm>
        </p:grpSpPr>
        <p:cxnSp>
          <p:nvCxnSpPr>
            <p:cNvPr id="1024" name="Google Shape;1024;p80"/>
            <p:cNvCxnSpPr>
              <a:stCxn id="1025" idx="0"/>
            </p:cNvCxnSpPr>
            <p:nvPr/>
          </p:nvCxnSpPr>
          <p:spPr>
            <a:xfrm rot="10800000">
              <a:off x="5220150" y="2840550"/>
              <a:ext cx="787800" cy="113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25" name="Google Shape;1025;p80"/>
            <p:cNvSpPr txBox="1"/>
            <p:nvPr/>
          </p:nvSpPr>
          <p:spPr>
            <a:xfrm>
              <a:off x="4994550" y="3977850"/>
              <a:ext cx="20268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Heap overflows are also vulnerable!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Specify the Size</a:t>
            </a:r>
            <a:endParaRPr/>
          </a:p>
        </p:txBody>
      </p:sp>
      <p:sp>
        <p:nvSpPr>
          <p:cNvPr id="1031" name="Google Shape;1031;p81"/>
          <p:cNvSpPr txBox="1"/>
          <p:nvPr/>
        </p:nvSpPr>
        <p:spPr>
          <a:xfrm>
            <a:off x="2657400" y="2091425"/>
            <a:ext cx="3829200" cy="1662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safe(void)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fgets(name, 20, stdin);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2" name="Google Shape;103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33" name="Google Shape;1033;p81"/>
          <p:cNvGrpSpPr/>
          <p:nvPr/>
        </p:nvGrpSpPr>
        <p:grpSpPr>
          <a:xfrm>
            <a:off x="3552100" y="3202525"/>
            <a:ext cx="2592300" cy="1854300"/>
            <a:chOff x="3552100" y="3202525"/>
            <a:chExt cx="2592300" cy="1854300"/>
          </a:xfrm>
        </p:grpSpPr>
        <p:cxnSp>
          <p:nvCxnSpPr>
            <p:cNvPr id="1034" name="Google Shape;1034;p81"/>
            <p:cNvCxnSpPr>
              <a:stCxn id="1035" idx="0"/>
            </p:cNvCxnSpPr>
            <p:nvPr/>
          </p:nvCxnSpPr>
          <p:spPr>
            <a:xfrm rot="10800000">
              <a:off x="4753150" y="3202525"/>
              <a:ext cx="95100" cy="5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35" name="Google Shape;1035;p81"/>
            <p:cNvSpPr txBox="1"/>
            <p:nvPr/>
          </p:nvSpPr>
          <p:spPr>
            <a:xfrm>
              <a:off x="3552100" y="3794725"/>
              <a:ext cx="2592300" cy="12621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 length parameter specifies the size of the buffer and won’t write any more bytes—no more buffer overflows!</a:t>
              </a:r>
              <a:endParaRPr/>
            </a:p>
          </p:txBody>
        </p:sp>
      </p:grpSp>
      <p:sp>
        <p:nvSpPr>
          <p:cNvPr id="1036" name="Google Shape;1036;p81"/>
          <p:cNvSpPr txBox="1"/>
          <p:nvPr/>
        </p:nvSpPr>
        <p:spPr>
          <a:xfrm>
            <a:off x="6081050" y="4276525"/>
            <a:ext cx="20268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Warning</a:t>
            </a:r>
            <a:r>
              <a:rPr lang="en"/>
              <a:t>: Different functions take slightly different parameters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Specify the Size</a:t>
            </a:r>
            <a:endParaRPr/>
          </a:p>
        </p:txBody>
      </p:sp>
      <p:sp>
        <p:nvSpPr>
          <p:cNvPr id="1042" name="Google Shape;1042;p82"/>
          <p:cNvSpPr txBox="1"/>
          <p:nvPr/>
        </p:nvSpPr>
        <p:spPr>
          <a:xfrm>
            <a:off x="2227800" y="2091425"/>
            <a:ext cx="4688400" cy="1662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safer(void)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char name[20];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fgets(name, sizeof(name), stdin);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3" name="Google Shape;104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4" name="Google Shape;1044;p82"/>
          <p:cNvGrpSpPr/>
          <p:nvPr/>
        </p:nvGrpSpPr>
        <p:grpSpPr>
          <a:xfrm>
            <a:off x="4130350" y="3208875"/>
            <a:ext cx="2732400" cy="1625700"/>
            <a:chOff x="4130350" y="3208875"/>
            <a:chExt cx="2732400" cy="1625700"/>
          </a:xfrm>
        </p:grpSpPr>
        <p:cxnSp>
          <p:nvCxnSpPr>
            <p:cNvPr id="1045" name="Google Shape;1045;p82"/>
            <p:cNvCxnSpPr>
              <a:stCxn id="1046" idx="0"/>
            </p:cNvCxnSpPr>
            <p:nvPr/>
          </p:nvCxnSpPr>
          <p:spPr>
            <a:xfrm rot="10800000">
              <a:off x="4759450" y="3208875"/>
              <a:ext cx="737100" cy="79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46" name="Google Shape;1046;p82"/>
            <p:cNvSpPr txBox="1"/>
            <p:nvPr/>
          </p:nvSpPr>
          <p:spPr>
            <a:xfrm>
              <a:off x="4130350" y="4003275"/>
              <a:ext cx="27324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sizeof</a:t>
              </a:r>
              <a:r>
                <a:rPr lang="en"/>
                <a:t> returns the size of the variable (does </a:t>
              </a:r>
              <a:r>
                <a:rPr b="1" lang="en"/>
                <a:t>not</a:t>
              </a:r>
              <a:r>
                <a:rPr lang="en"/>
                <a:t> work for pointers)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Vulnerable C Library Functions</a:t>
            </a:r>
            <a:endParaRPr/>
          </a:p>
        </p:txBody>
      </p:sp>
      <p:sp>
        <p:nvSpPr>
          <p:cNvPr id="1052" name="Google Shape;105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8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gets</a:t>
            </a:r>
            <a:r>
              <a:rPr lang="en"/>
              <a:t> - Read a string from stdin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fgets</a:t>
            </a:r>
            <a:r>
              <a:rPr lang="en"/>
              <a:t> instead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lang="en"/>
              <a:t> - Copy a string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strncpy</a:t>
            </a:r>
            <a:r>
              <a:rPr lang="en"/>
              <a:t> (more compatible, less safe) or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strlcpy</a:t>
            </a:r>
            <a:r>
              <a:rPr lang="en"/>
              <a:t> (less compatible, more safe) instead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strlen</a:t>
            </a:r>
            <a:r>
              <a:rPr lang="en"/>
              <a:t> - Get the length of a string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strnlen</a:t>
            </a:r>
            <a:r>
              <a:rPr lang="en"/>
              <a:t> instead (or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memchr</a:t>
            </a:r>
            <a:r>
              <a:rPr lang="en"/>
              <a:t> if you really need compatible 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 and more (look up C functions before you use them!)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man</a:t>
            </a:r>
            <a:r>
              <a:rPr lang="en"/>
              <a:t> pages are your friend!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a Function in x86</a:t>
            </a:r>
            <a:endParaRPr/>
          </a:p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0" name="Google Shape;110;p21"/>
          <p:cNvGraphicFramePr/>
          <p:nvPr/>
        </p:nvGraphicFramePr>
        <p:xfrm>
          <a:off x="975153" y="210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1816500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rgbClr val="F4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rgbClr val="F4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code</a:t>
                      </a:r>
                      <a:endParaRPr/>
                    </a:p>
                  </a:txBody>
                  <a:tcPr marT="45700" marB="45700" marR="45700" marL="45700"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callee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Google Shape;111;p21"/>
          <p:cNvGraphicFramePr/>
          <p:nvPr/>
        </p:nvGraphicFramePr>
        <p:xfrm>
          <a:off x="3948428" y="210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1816500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rgbClr val="F4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rgbClr val="F4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rgbClr val="FCE5CD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callee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Google Shape;112;p21"/>
          <p:cNvGraphicFramePr/>
          <p:nvPr/>
        </p:nvGraphicFramePr>
        <p:xfrm>
          <a:off x="6920953" y="210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1816500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rgbClr val="F4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rgbClr val="F4CCCC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caller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callee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code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pSp>
        <p:nvGrpSpPr>
          <p:cNvPr id="113" name="Google Shape;113;p21"/>
          <p:cNvGrpSpPr/>
          <p:nvPr/>
        </p:nvGrpSpPr>
        <p:grpSpPr>
          <a:xfrm>
            <a:off x="221978" y="1921604"/>
            <a:ext cx="2832175" cy="2293971"/>
            <a:chOff x="221978" y="2531204"/>
            <a:chExt cx="2832175" cy="2293971"/>
          </a:xfrm>
        </p:grpSpPr>
        <p:cxnSp>
          <p:nvCxnSpPr>
            <p:cNvPr id="114" name="Google Shape;114;p21"/>
            <p:cNvCxnSpPr/>
            <p:nvPr/>
          </p:nvCxnSpPr>
          <p:spPr>
            <a:xfrm>
              <a:off x="702877" y="2852950"/>
              <a:ext cx="254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15" name="Google Shape;115;p21"/>
            <p:cNvGrpSpPr/>
            <p:nvPr/>
          </p:nvGrpSpPr>
          <p:grpSpPr>
            <a:xfrm>
              <a:off x="221978" y="2531204"/>
              <a:ext cx="2832175" cy="2293971"/>
              <a:chOff x="221978" y="2531204"/>
              <a:chExt cx="2832175" cy="2293971"/>
            </a:xfrm>
          </p:grpSpPr>
          <p:sp>
            <p:nvSpPr>
              <p:cNvPr id="116" name="Google Shape;116;p21"/>
              <p:cNvSpPr txBox="1"/>
              <p:nvPr/>
            </p:nvSpPr>
            <p:spPr>
              <a:xfrm>
                <a:off x="221978" y="2683600"/>
                <a:ext cx="480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/>
                  <a:t>EBP</a:t>
                </a:r>
                <a:endParaRPr b="1" sz="1000"/>
              </a:p>
            </p:txBody>
          </p:sp>
          <p:sp>
            <p:nvSpPr>
              <p:cNvPr id="117" name="Google Shape;117;p21"/>
              <p:cNvSpPr txBox="1"/>
              <p:nvPr/>
            </p:nvSpPr>
            <p:spPr>
              <a:xfrm rot="-864230">
                <a:off x="949483" y="2752007"/>
                <a:ext cx="1825894" cy="400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Caller frame</a:t>
                </a:r>
                <a:endParaRPr/>
              </a:p>
            </p:txBody>
          </p:sp>
          <p:sp>
            <p:nvSpPr>
              <p:cNvPr id="118" name="Google Shape;118;p21"/>
              <p:cNvSpPr txBox="1"/>
              <p:nvPr/>
            </p:nvSpPr>
            <p:spPr>
              <a:xfrm>
                <a:off x="221978" y="2909336"/>
                <a:ext cx="480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/>
                  <a:t>ESP</a:t>
                </a:r>
                <a:endParaRPr b="1" sz="1000"/>
              </a:p>
            </p:txBody>
          </p:sp>
          <p:cxnSp>
            <p:nvCxnSpPr>
              <p:cNvPr id="119" name="Google Shape;119;p21"/>
              <p:cNvCxnSpPr/>
              <p:nvPr/>
            </p:nvCxnSpPr>
            <p:spPr>
              <a:xfrm>
                <a:off x="702877" y="3078684"/>
                <a:ext cx="254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0" name="Google Shape;120;p21"/>
              <p:cNvSpPr txBox="1"/>
              <p:nvPr/>
            </p:nvSpPr>
            <p:spPr>
              <a:xfrm>
                <a:off x="946193" y="4424975"/>
                <a:ext cx="1874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Before function call</a:t>
                </a:r>
                <a:endParaRPr/>
              </a:p>
            </p:txBody>
          </p:sp>
          <p:sp>
            <p:nvSpPr>
              <p:cNvPr id="121" name="Google Shape;121;p21"/>
              <p:cNvSpPr txBox="1"/>
              <p:nvPr/>
            </p:nvSpPr>
            <p:spPr>
              <a:xfrm>
                <a:off x="221978" y="3884711"/>
                <a:ext cx="480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/>
                  <a:t>EIP</a:t>
                </a:r>
                <a:endParaRPr b="1" sz="1000"/>
              </a:p>
            </p:txBody>
          </p:sp>
          <p:cxnSp>
            <p:nvCxnSpPr>
              <p:cNvPr id="122" name="Google Shape;122;p21"/>
              <p:cNvCxnSpPr/>
              <p:nvPr/>
            </p:nvCxnSpPr>
            <p:spPr>
              <a:xfrm>
                <a:off x="702877" y="4054050"/>
                <a:ext cx="254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3" name="Google Shape;123;p21"/>
              <p:cNvSpPr txBox="1"/>
              <p:nvPr/>
            </p:nvSpPr>
            <p:spPr>
              <a:xfrm rot="5400000">
                <a:off x="2483703" y="3084700"/>
                <a:ext cx="8022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Stack</a:t>
                </a:r>
                <a:endParaRPr sz="1000"/>
              </a:p>
            </p:txBody>
          </p:sp>
          <p:sp>
            <p:nvSpPr>
              <p:cNvPr id="124" name="Google Shape;124;p21"/>
              <p:cNvSpPr txBox="1"/>
              <p:nvPr/>
            </p:nvSpPr>
            <p:spPr>
              <a:xfrm rot="5400000">
                <a:off x="2623203" y="4014385"/>
                <a:ext cx="5232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Code</a:t>
                </a:r>
                <a:endParaRPr sz="1000"/>
              </a:p>
            </p:txBody>
          </p:sp>
        </p:grpSp>
      </p:grpSp>
      <p:grpSp>
        <p:nvGrpSpPr>
          <p:cNvPr id="125" name="Google Shape;125;p21"/>
          <p:cNvGrpSpPr/>
          <p:nvPr/>
        </p:nvGrpSpPr>
        <p:grpSpPr>
          <a:xfrm>
            <a:off x="3195253" y="1921604"/>
            <a:ext cx="2832188" cy="2293971"/>
            <a:chOff x="3195253" y="2531204"/>
            <a:chExt cx="2832188" cy="2293971"/>
          </a:xfrm>
        </p:grpSpPr>
        <p:sp>
          <p:nvSpPr>
            <p:cNvPr id="126" name="Google Shape;126;p21"/>
            <p:cNvSpPr txBox="1"/>
            <p:nvPr/>
          </p:nvSpPr>
          <p:spPr>
            <a:xfrm>
              <a:off x="3195253" y="3163660"/>
              <a:ext cx="48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EBP</a:t>
              </a:r>
              <a:endParaRPr b="1" sz="1000"/>
            </a:p>
          </p:txBody>
        </p:sp>
        <p:cxnSp>
          <p:nvCxnSpPr>
            <p:cNvPr id="127" name="Google Shape;127;p21"/>
            <p:cNvCxnSpPr/>
            <p:nvPr/>
          </p:nvCxnSpPr>
          <p:spPr>
            <a:xfrm>
              <a:off x="3676158" y="3333000"/>
              <a:ext cx="254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8" name="Google Shape;128;p21"/>
            <p:cNvSpPr txBox="1"/>
            <p:nvPr/>
          </p:nvSpPr>
          <p:spPr>
            <a:xfrm>
              <a:off x="3195253" y="3397016"/>
              <a:ext cx="48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ESP</a:t>
              </a:r>
              <a:endParaRPr b="1" sz="1000"/>
            </a:p>
          </p:txBody>
        </p:sp>
        <p:cxnSp>
          <p:nvCxnSpPr>
            <p:cNvPr id="129" name="Google Shape;129;p21"/>
            <p:cNvCxnSpPr/>
            <p:nvPr/>
          </p:nvCxnSpPr>
          <p:spPr>
            <a:xfrm>
              <a:off x="3676158" y="3566356"/>
              <a:ext cx="254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" name="Google Shape;130;p21"/>
            <p:cNvSpPr txBox="1"/>
            <p:nvPr/>
          </p:nvSpPr>
          <p:spPr>
            <a:xfrm>
              <a:off x="3919468" y="4424975"/>
              <a:ext cx="187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During function call</a:t>
              </a:r>
              <a:endParaRPr/>
            </a:p>
          </p:txBody>
        </p:sp>
        <p:sp>
          <p:nvSpPr>
            <p:cNvPr id="131" name="Google Shape;131;p21"/>
            <p:cNvSpPr txBox="1"/>
            <p:nvPr/>
          </p:nvSpPr>
          <p:spPr>
            <a:xfrm rot="-864230">
              <a:off x="3937233" y="2752007"/>
              <a:ext cx="1825894" cy="40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Caller frame</a:t>
              </a:r>
              <a:endParaRPr/>
            </a:p>
          </p:txBody>
        </p:sp>
        <p:sp>
          <p:nvSpPr>
            <p:cNvPr id="132" name="Google Shape;132;p21"/>
            <p:cNvSpPr txBox="1"/>
            <p:nvPr/>
          </p:nvSpPr>
          <p:spPr>
            <a:xfrm rot="-864230">
              <a:off x="3937233" y="3216827"/>
              <a:ext cx="1825894" cy="40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Callee frame</a:t>
              </a:r>
              <a:endParaRPr/>
            </a:p>
          </p:txBody>
        </p:sp>
        <p:sp>
          <p:nvSpPr>
            <p:cNvPr id="133" name="Google Shape;133;p21"/>
            <p:cNvSpPr txBox="1"/>
            <p:nvPr/>
          </p:nvSpPr>
          <p:spPr>
            <a:xfrm>
              <a:off x="3195253" y="4124386"/>
              <a:ext cx="48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EIP</a:t>
              </a:r>
              <a:endParaRPr b="1" sz="1000"/>
            </a:p>
          </p:txBody>
        </p:sp>
        <p:cxnSp>
          <p:nvCxnSpPr>
            <p:cNvPr id="134" name="Google Shape;134;p21"/>
            <p:cNvCxnSpPr/>
            <p:nvPr/>
          </p:nvCxnSpPr>
          <p:spPr>
            <a:xfrm>
              <a:off x="3676158" y="4293725"/>
              <a:ext cx="254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5" name="Google Shape;135;p21"/>
            <p:cNvSpPr txBox="1"/>
            <p:nvPr/>
          </p:nvSpPr>
          <p:spPr>
            <a:xfrm rot="5400000">
              <a:off x="5456991" y="3084700"/>
              <a:ext cx="80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Stack</a:t>
              </a:r>
              <a:endParaRPr sz="1000"/>
            </a:p>
          </p:txBody>
        </p:sp>
        <p:sp>
          <p:nvSpPr>
            <p:cNvPr id="136" name="Google Shape;136;p21"/>
            <p:cNvSpPr txBox="1"/>
            <p:nvPr/>
          </p:nvSpPr>
          <p:spPr>
            <a:xfrm rot="5400000">
              <a:off x="5596491" y="4014385"/>
              <a:ext cx="52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Code</a:t>
              </a:r>
              <a:endParaRPr sz="1000"/>
            </a:p>
          </p:txBody>
        </p:sp>
      </p:grpSp>
      <p:grpSp>
        <p:nvGrpSpPr>
          <p:cNvPr id="137" name="Google Shape;137;p21"/>
          <p:cNvGrpSpPr/>
          <p:nvPr/>
        </p:nvGrpSpPr>
        <p:grpSpPr>
          <a:xfrm>
            <a:off x="6168553" y="1921604"/>
            <a:ext cx="2832200" cy="2293971"/>
            <a:chOff x="6168553" y="2531204"/>
            <a:chExt cx="2832200" cy="2293971"/>
          </a:xfrm>
        </p:grpSpPr>
        <p:sp>
          <p:nvSpPr>
            <p:cNvPr id="138" name="Google Shape;138;p21"/>
            <p:cNvSpPr txBox="1"/>
            <p:nvPr/>
          </p:nvSpPr>
          <p:spPr>
            <a:xfrm rot="-864230">
              <a:off x="6895283" y="2752007"/>
              <a:ext cx="1825894" cy="40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Caller frame</a:t>
              </a:r>
              <a:endParaRPr/>
            </a:p>
          </p:txBody>
        </p:sp>
        <p:sp>
          <p:nvSpPr>
            <p:cNvPr id="139" name="Google Shape;139;p21"/>
            <p:cNvSpPr txBox="1"/>
            <p:nvPr/>
          </p:nvSpPr>
          <p:spPr>
            <a:xfrm>
              <a:off x="6891993" y="4424975"/>
              <a:ext cx="187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After function call</a:t>
              </a:r>
              <a:endParaRPr/>
            </a:p>
          </p:txBody>
        </p:sp>
        <p:sp>
          <p:nvSpPr>
            <p:cNvPr id="140" name="Google Shape;140;p21"/>
            <p:cNvSpPr txBox="1"/>
            <p:nvPr/>
          </p:nvSpPr>
          <p:spPr>
            <a:xfrm>
              <a:off x="6168553" y="2683600"/>
              <a:ext cx="48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EBP</a:t>
              </a:r>
              <a:endParaRPr b="1" sz="1000"/>
            </a:p>
          </p:txBody>
        </p:sp>
        <p:cxnSp>
          <p:nvCxnSpPr>
            <p:cNvPr id="141" name="Google Shape;141;p21"/>
            <p:cNvCxnSpPr/>
            <p:nvPr/>
          </p:nvCxnSpPr>
          <p:spPr>
            <a:xfrm>
              <a:off x="6649452" y="2852950"/>
              <a:ext cx="254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2" name="Google Shape;142;p21"/>
            <p:cNvSpPr txBox="1"/>
            <p:nvPr/>
          </p:nvSpPr>
          <p:spPr>
            <a:xfrm>
              <a:off x="6168553" y="2909336"/>
              <a:ext cx="48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ESP</a:t>
              </a:r>
              <a:endParaRPr b="1" sz="1000"/>
            </a:p>
          </p:txBody>
        </p:sp>
        <p:cxnSp>
          <p:nvCxnSpPr>
            <p:cNvPr id="143" name="Google Shape;143;p21"/>
            <p:cNvCxnSpPr/>
            <p:nvPr/>
          </p:nvCxnSpPr>
          <p:spPr>
            <a:xfrm>
              <a:off x="6649452" y="3078684"/>
              <a:ext cx="254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4" name="Google Shape;144;p21"/>
            <p:cNvSpPr txBox="1"/>
            <p:nvPr/>
          </p:nvSpPr>
          <p:spPr>
            <a:xfrm>
              <a:off x="6168553" y="3884711"/>
              <a:ext cx="480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EIP</a:t>
              </a:r>
              <a:endParaRPr b="1" sz="1000"/>
            </a:p>
          </p:txBody>
        </p:sp>
        <p:cxnSp>
          <p:nvCxnSpPr>
            <p:cNvPr id="145" name="Google Shape;145;p21"/>
            <p:cNvCxnSpPr/>
            <p:nvPr/>
          </p:nvCxnSpPr>
          <p:spPr>
            <a:xfrm>
              <a:off x="6649452" y="4054050"/>
              <a:ext cx="254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" name="Google Shape;146;p21"/>
            <p:cNvSpPr txBox="1"/>
            <p:nvPr/>
          </p:nvSpPr>
          <p:spPr>
            <a:xfrm rot="5400000">
              <a:off x="8430303" y="3084700"/>
              <a:ext cx="80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Stack</a:t>
              </a:r>
              <a:endParaRPr sz="1000"/>
            </a:p>
          </p:txBody>
        </p:sp>
        <p:sp>
          <p:nvSpPr>
            <p:cNvPr id="147" name="Google Shape;147;p21"/>
            <p:cNvSpPr txBox="1"/>
            <p:nvPr/>
          </p:nvSpPr>
          <p:spPr>
            <a:xfrm rot="5400000">
              <a:off x="8569803" y="4014385"/>
              <a:ext cx="52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Code</a:t>
              </a:r>
              <a:endParaRPr sz="1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Break?</a:t>
            </a:r>
            <a:endParaRPr/>
          </a:p>
        </p:txBody>
      </p:sp>
      <p:sp>
        <p:nvSpPr>
          <p:cNvPr id="1059" name="Google Shape;105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0" name="Google Shape;106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050" y="3197150"/>
            <a:ext cx="6617902" cy="16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 Memory Safety Vulnerabilities</a:t>
            </a:r>
            <a:endParaRPr/>
          </a:p>
        </p:txBody>
      </p:sp>
      <p:sp>
        <p:nvSpPr>
          <p:cNvPr id="1066" name="Google Shape;106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85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 </a:t>
            </a:r>
            <a:r>
              <a:rPr lang="en"/>
              <a:t>3.4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Signed/Unsigned Vulnerabilities</a:t>
            </a:r>
            <a:endParaRPr/>
          </a:p>
        </p:txBody>
      </p:sp>
      <p:sp>
        <p:nvSpPr>
          <p:cNvPr id="1073" name="Google Shape;1073;p86"/>
          <p:cNvSpPr txBox="1"/>
          <p:nvPr/>
        </p:nvSpPr>
        <p:spPr>
          <a:xfrm>
            <a:off x="2344950" y="2091425"/>
            <a:ext cx="4454100" cy="1662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func(int len, char *data)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buf[64];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(len &gt; 64)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memcpy(buf, data, len);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4" name="Google Shape;1074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5" name="Google Shape;1075;p86"/>
          <p:cNvSpPr txBox="1"/>
          <p:nvPr/>
        </p:nvSpPr>
        <p:spPr>
          <a:xfrm>
            <a:off x="1051650" y="4232125"/>
            <a:ext cx="7040700" cy="43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void *memcpy(void *dest, const void *src, size_t n);</a:t>
            </a:r>
            <a:endParaRPr b="1" sz="16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76" name="Google Shape;1076;p86"/>
          <p:cNvGrpSpPr/>
          <p:nvPr/>
        </p:nvGrpSpPr>
        <p:grpSpPr>
          <a:xfrm>
            <a:off x="4473600" y="2414600"/>
            <a:ext cx="4670400" cy="1900200"/>
            <a:chOff x="4473600" y="2414600"/>
            <a:chExt cx="4670400" cy="1900200"/>
          </a:xfrm>
        </p:grpSpPr>
        <p:sp>
          <p:nvSpPr>
            <p:cNvPr id="1077" name="Google Shape;1077;p86"/>
            <p:cNvSpPr txBox="1"/>
            <p:nvPr/>
          </p:nvSpPr>
          <p:spPr>
            <a:xfrm>
              <a:off x="6411600" y="2414600"/>
              <a:ext cx="27324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int</a:t>
              </a:r>
              <a:r>
                <a:rPr lang="en"/>
                <a:t> is a </a:t>
              </a:r>
              <a:r>
                <a:rPr b="1" lang="en"/>
                <a:t>signed</a:t>
              </a:r>
              <a:r>
                <a:rPr lang="en"/>
                <a:t> type, but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size_t</a:t>
              </a:r>
              <a:r>
                <a:rPr lang="en"/>
                <a:t> is an </a:t>
              </a:r>
              <a:r>
                <a:rPr b="1" lang="en"/>
                <a:t>unsigned</a:t>
              </a:r>
              <a:r>
                <a:rPr lang="en"/>
                <a:t> type. What happens if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len == -1</a:t>
              </a:r>
              <a:r>
                <a:rPr lang="en"/>
                <a:t>?</a:t>
              </a:r>
              <a:endParaRPr/>
            </a:p>
          </p:txBody>
        </p:sp>
        <p:cxnSp>
          <p:nvCxnSpPr>
            <p:cNvPr id="1078" name="Google Shape;1078;p86"/>
            <p:cNvCxnSpPr>
              <a:stCxn id="1077" idx="1"/>
            </p:cNvCxnSpPr>
            <p:nvPr/>
          </p:nvCxnSpPr>
          <p:spPr>
            <a:xfrm rot="10800000">
              <a:off x="4473600" y="2484650"/>
              <a:ext cx="1938000" cy="34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79" name="Google Shape;1079;p86"/>
            <p:cNvCxnSpPr>
              <a:stCxn id="1077" idx="2"/>
            </p:cNvCxnSpPr>
            <p:nvPr/>
          </p:nvCxnSpPr>
          <p:spPr>
            <a:xfrm flipH="1">
              <a:off x="6837300" y="3245900"/>
              <a:ext cx="940500" cy="106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80" name="Google Shape;1080;p86"/>
          <p:cNvGrpSpPr/>
          <p:nvPr/>
        </p:nvGrpSpPr>
        <p:grpSpPr>
          <a:xfrm>
            <a:off x="76250" y="2700725"/>
            <a:ext cx="3285300" cy="1477500"/>
            <a:chOff x="76250" y="2700725"/>
            <a:chExt cx="3285300" cy="1477500"/>
          </a:xfrm>
        </p:grpSpPr>
        <p:sp>
          <p:nvSpPr>
            <p:cNvPr id="1081" name="Google Shape;1081;p86"/>
            <p:cNvSpPr txBox="1"/>
            <p:nvPr/>
          </p:nvSpPr>
          <p:spPr>
            <a:xfrm>
              <a:off x="76250" y="2700725"/>
              <a:ext cx="2319300" cy="14775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is a </a:t>
              </a:r>
              <a:r>
                <a:rPr b="1" lang="en"/>
                <a:t>signed</a:t>
              </a:r>
              <a:r>
                <a:rPr lang="en"/>
                <a:t> comparison, so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len &gt; 64</a:t>
              </a:r>
              <a:r>
                <a:rPr lang="en"/>
                <a:t> will be false, but casting </a:t>
              </a:r>
              <a:r>
                <a:rPr b="1" lang="en"/>
                <a:t>-1</a:t>
              </a:r>
              <a:r>
                <a:rPr lang="en"/>
                <a:t> to an unsigned type yields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0xffffffff</a:t>
              </a:r>
              <a:r>
                <a:rPr lang="en"/>
                <a:t>: another buffer overflow!</a:t>
              </a:r>
              <a:endParaRPr/>
            </a:p>
          </p:txBody>
        </p:sp>
        <p:cxnSp>
          <p:nvCxnSpPr>
            <p:cNvPr id="1082" name="Google Shape;1082;p86"/>
            <p:cNvCxnSpPr>
              <a:stCxn id="1081" idx="3"/>
            </p:cNvCxnSpPr>
            <p:nvPr/>
          </p:nvCxnSpPr>
          <p:spPr>
            <a:xfrm flipH="1" rot="10800000">
              <a:off x="2395550" y="2979875"/>
              <a:ext cx="966000" cy="4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83" name="Google Shape;1083;p86"/>
          <p:cNvSpPr txBox="1"/>
          <p:nvPr/>
        </p:nvSpPr>
        <p:spPr>
          <a:xfrm>
            <a:off x="6691200" y="1350000"/>
            <a:ext cx="12327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safe?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Signed/Unsigned Vulnerabilities</a:t>
            </a:r>
            <a:endParaRPr/>
          </a:p>
        </p:txBody>
      </p:sp>
      <p:sp>
        <p:nvSpPr>
          <p:cNvPr id="1089" name="Google Shape;1089;p87"/>
          <p:cNvSpPr txBox="1"/>
          <p:nvPr/>
        </p:nvSpPr>
        <p:spPr>
          <a:xfrm>
            <a:off x="2344950" y="2091425"/>
            <a:ext cx="4454100" cy="1662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safe(size_t len, char *data)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buf[64];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(len &gt; 64)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memcpy(buf, data, len);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0" name="Google Shape;109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87"/>
          <p:cNvSpPr txBox="1"/>
          <p:nvPr/>
        </p:nvSpPr>
        <p:spPr>
          <a:xfrm>
            <a:off x="57200" y="2805800"/>
            <a:ext cx="2160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this is an </a:t>
            </a:r>
            <a:r>
              <a:rPr b="1" lang="en"/>
              <a:t>unsigned</a:t>
            </a:r>
            <a:r>
              <a:rPr lang="en"/>
              <a:t> comparison, and no casting is necessary!</a:t>
            </a:r>
            <a:endParaRPr/>
          </a:p>
        </p:txBody>
      </p:sp>
      <p:cxnSp>
        <p:nvCxnSpPr>
          <p:cNvPr id="1092" name="Google Shape;1092;p87"/>
          <p:cNvCxnSpPr>
            <a:stCxn id="1091" idx="3"/>
          </p:cNvCxnSpPr>
          <p:nvPr/>
        </p:nvCxnSpPr>
        <p:spPr>
          <a:xfrm flipH="1" rot="10800000">
            <a:off x="2217800" y="2961050"/>
            <a:ext cx="8451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8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 Overflow Vulnerabilities</a:t>
            </a:r>
            <a:endParaRPr/>
          </a:p>
        </p:txBody>
      </p:sp>
      <p:sp>
        <p:nvSpPr>
          <p:cNvPr id="1098" name="Google Shape;1098;p88"/>
          <p:cNvSpPr txBox="1"/>
          <p:nvPr/>
        </p:nvSpPr>
        <p:spPr>
          <a:xfrm>
            <a:off x="2344950" y="2091425"/>
            <a:ext cx="4454100" cy="215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func(size_t len, char *data)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*buf = malloc(len + 2);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(!buf)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memcpy(buf, data, len);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buf[len] = '\n';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buf[len + 1] = '\0';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9" name="Google Shape;109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88"/>
          <p:cNvSpPr txBox="1"/>
          <p:nvPr/>
        </p:nvSpPr>
        <p:spPr>
          <a:xfrm>
            <a:off x="6646725" y="1239250"/>
            <a:ext cx="12327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safe?</a:t>
            </a:r>
            <a:endParaRPr/>
          </a:p>
        </p:txBody>
      </p:sp>
      <p:sp>
        <p:nvSpPr>
          <p:cNvPr id="1101" name="Google Shape;1101;p88"/>
          <p:cNvSpPr txBox="1"/>
          <p:nvPr/>
        </p:nvSpPr>
        <p:spPr>
          <a:xfrm>
            <a:off x="4695925" y="1582275"/>
            <a:ext cx="35904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len == 0xffffffff</a:t>
            </a:r>
            <a:r>
              <a:rPr lang="en"/>
              <a:t>?</a:t>
            </a:r>
            <a:endParaRPr/>
          </a:p>
        </p:txBody>
      </p:sp>
      <p:grpSp>
        <p:nvGrpSpPr>
          <p:cNvPr id="1102" name="Google Shape;1102;p88"/>
          <p:cNvGrpSpPr/>
          <p:nvPr/>
        </p:nvGrpSpPr>
        <p:grpSpPr>
          <a:xfrm>
            <a:off x="5744500" y="2751550"/>
            <a:ext cx="3069000" cy="844200"/>
            <a:chOff x="5744500" y="2751550"/>
            <a:chExt cx="3069000" cy="844200"/>
          </a:xfrm>
        </p:grpSpPr>
        <p:sp>
          <p:nvSpPr>
            <p:cNvPr id="1103" name="Google Shape;1103;p88"/>
            <p:cNvSpPr txBox="1"/>
            <p:nvPr/>
          </p:nvSpPr>
          <p:spPr>
            <a:xfrm>
              <a:off x="6151000" y="2980150"/>
              <a:ext cx="26625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len + 2 == 1</a:t>
              </a:r>
              <a:r>
                <a:rPr lang="en"/>
                <a:t>, enabling a heap overflow!</a:t>
              </a:r>
              <a:endParaRPr/>
            </a:p>
          </p:txBody>
        </p:sp>
        <p:cxnSp>
          <p:nvCxnSpPr>
            <p:cNvPr id="1104" name="Google Shape;1104;p88"/>
            <p:cNvCxnSpPr>
              <a:stCxn id="1103" idx="1"/>
            </p:cNvCxnSpPr>
            <p:nvPr/>
          </p:nvCxnSpPr>
          <p:spPr>
            <a:xfrm rot="10800000">
              <a:off x="5744500" y="2751550"/>
              <a:ext cx="406500" cy="53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8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 Overflow Vulnerabilities</a:t>
            </a:r>
            <a:endParaRPr/>
          </a:p>
        </p:txBody>
      </p:sp>
      <p:sp>
        <p:nvSpPr>
          <p:cNvPr id="1110" name="Google Shape;1110;p89"/>
          <p:cNvSpPr txBox="1"/>
          <p:nvPr/>
        </p:nvSpPr>
        <p:spPr>
          <a:xfrm>
            <a:off x="2344950" y="2091425"/>
            <a:ext cx="4454100" cy="2647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safe(size_t len, char *data) {</a:t>
            </a:r>
            <a:b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(len &gt; SIZE_MAX - 2)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*buf = malloc(len + 2);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(!buf)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memcpy(buf, data, len);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buf[len] = '\n';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buf[len + 1] = '\0';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1" name="Google Shape;111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2" name="Google Shape;1112;p89"/>
          <p:cNvGrpSpPr/>
          <p:nvPr/>
        </p:nvGrpSpPr>
        <p:grpSpPr>
          <a:xfrm>
            <a:off x="5865000" y="2445600"/>
            <a:ext cx="3215400" cy="831300"/>
            <a:chOff x="5865000" y="2445600"/>
            <a:chExt cx="3215400" cy="831300"/>
          </a:xfrm>
        </p:grpSpPr>
        <p:sp>
          <p:nvSpPr>
            <p:cNvPr id="1113" name="Google Shape;1113;p89"/>
            <p:cNvSpPr txBox="1"/>
            <p:nvPr/>
          </p:nvSpPr>
          <p:spPr>
            <a:xfrm>
              <a:off x="6417900" y="2445600"/>
              <a:ext cx="26625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It’s clunky, but you need to check bounds whenever you add to integers!</a:t>
              </a:r>
              <a:endParaRPr/>
            </a:p>
          </p:txBody>
        </p:sp>
        <p:cxnSp>
          <p:nvCxnSpPr>
            <p:cNvPr id="1114" name="Google Shape;1114;p89"/>
            <p:cNvCxnSpPr>
              <a:stCxn id="1113" idx="1"/>
            </p:cNvCxnSpPr>
            <p:nvPr/>
          </p:nvCxnSpPr>
          <p:spPr>
            <a:xfrm rot="10800000">
              <a:off x="5865000" y="2719650"/>
              <a:ext cx="552900" cy="14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 Overflows in the Wild</a:t>
            </a:r>
            <a:endParaRPr/>
          </a:p>
        </p:txBody>
      </p:sp>
      <p:sp>
        <p:nvSpPr>
          <p:cNvPr id="1120" name="Google Shape;1120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21" name="Google Shape;1121;p90"/>
          <p:cNvGraphicFramePr/>
          <p:nvPr/>
        </p:nvGraphicFramePr>
        <p:xfrm>
          <a:off x="136075" y="1203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6468175"/>
                <a:gridCol w="2098875"/>
              </a:tblGrid>
              <a:tr h="341650">
                <a:tc>
                  <a:txBody>
                    <a:bodyPr/>
                    <a:lstStyle/>
                    <a:p>
                      <a:pPr indent="0" lvl="0" marL="1200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95959"/>
                          </a:solidFill>
                        </a:rPr>
                        <a:t>WJXT Jacksonville</a:t>
                      </a:r>
                      <a:endParaRPr sz="16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0097A7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Link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34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</a:rPr>
                        <a:t>Broward Vote-Counting Blunder Changes Amendment Result</a:t>
                      </a:r>
                      <a:endParaRPr b="1" sz="16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2"/>
                          </a:solidFill>
                        </a:rPr>
                        <a:t>November 4, 2004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9373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The Broward County Elections Department has egg on its face today after a computer glitch misreported a key amendment race, according to WPLG-TV in Miami.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Amendment 4, which would allow Miami-Dade and Broward counties to hold a future election to decide if slot machines should be allowed at racetracks, was thought to be tied. But now that a computer glitch for machines counting absentee ballots has been exposed, it turns out the amendment passed.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"</a:t>
                      </a:r>
                      <a:r>
                        <a:rPr lang="en">
                          <a:solidFill>
                            <a:srgbClr val="595959"/>
                          </a:solidFill>
                          <a:highlight>
                            <a:srgbClr val="FFFF00"/>
                          </a:highlight>
                        </a:rPr>
                        <a:t>The software is not geared to count more than 32,000 votes in a precinct. So what happens when it gets to 32,000 is the software starts counting backward</a:t>
                      </a:r>
                      <a:r>
                        <a:rPr lang="en">
                          <a:solidFill>
                            <a:srgbClr val="595959"/>
                          </a:solidFill>
                        </a:rPr>
                        <a:t>," said Broward County Mayor Ilene Lieberman.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That means that Amendment 4 passed in Broward County by more than 240,000 votes rather than the 166,000-vote margin reported Wednesday night. That increase changes the overall statewide results in what had been a neck-and-neck race, one for which recounts had been going on today. But with news of Broward's error, it's clear amendment 4 passed.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1122" name="Google Shape;1122;p90" title="News4Jax.co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75" y="1241975"/>
            <a:ext cx="1168050" cy="4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 Overflows in the Wild</a:t>
            </a:r>
            <a:endParaRPr/>
          </a:p>
        </p:txBody>
      </p:sp>
      <p:sp>
        <p:nvSpPr>
          <p:cNvPr id="1128" name="Google Shape;112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9" name="Google Shape;1129;p9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32,000 votes is very close to 32,768, or 2</a:t>
            </a:r>
            <a:r>
              <a:rPr baseline="30000" lang="en"/>
              <a:t>15</a:t>
            </a:r>
            <a:r>
              <a:rPr lang="en"/>
              <a:t> (the article probably rounded)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Recall: The maximum value of a signed, 16-bit integer is 2</a:t>
            </a:r>
            <a:r>
              <a:rPr baseline="30000" lang="en"/>
              <a:t>15</a:t>
            </a:r>
            <a:r>
              <a:rPr lang="en"/>
              <a:t> - 1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means that an integer overflow would cause -32,768 votes to be counted!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Takeaway</a:t>
            </a:r>
            <a:r>
              <a:rPr lang="en"/>
              <a:t>: Check the limits of data types used, and choose the right data type for the job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writing software, consider the largest possible use case.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32 bits might be enough for Broward County but isn’t enough for everyone on Earth!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64 bits, however, would be plenty.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Integer Overflow in the Wild</a:t>
            </a:r>
            <a:endParaRPr/>
          </a:p>
        </p:txBody>
      </p:sp>
      <p:sp>
        <p:nvSpPr>
          <p:cNvPr id="1135" name="Google Shape;113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36" name="Google Shape;1136;p92"/>
          <p:cNvGraphicFramePr/>
          <p:nvPr/>
        </p:nvGraphicFramePr>
        <p:xfrm>
          <a:off x="288475" y="1507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833700"/>
                <a:gridCol w="2733350"/>
              </a:tblGrid>
              <a:tr h="341650">
                <a:tc>
                  <a:txBody>
                    <a:bodyPr/>
                    <a:lstStyle/>
                    <a:p>
                      <a:pPr indent="0" lvl="0" marL="2286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95959"/>
                          </a:solidFill>
                        </a:rPr>
                        <a:t>9 to 5 Linux</a:t>
                      </a:r>
                      <a:endParaRPr sz="16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Link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34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</a:rPr>
                        <a:t>New Linux Kernel Vulnerability Patched in All Supported Ubuntu Systems, Update Now</a:t>
                      </a:r>
                      <a:endParaRPr b="1" sz="16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34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2"/>
                          </a:solidFill>
                        </a:rPr>
                        <a:t>Marius Nestor</a:t>
                      </a:r>
                      <a:endParaRPr b="1" sz="16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2"/>
                          </a:solidFill>
                        </a:rPr>
                        <a:t>January 19, 2022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9373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</a:rPr>
                        <a:t>Discovered by William Liu and Jamie Hill-Daniel, the new security flaw (CVE-2022-0185) is an integer underflow vulnerability found in Linux kernel’s file system context functionality, which could allow an attacker to crash the system or run programs as an administrator.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1137" name="Google Shape;113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75" y="1583300"/>
            <a:ext cx="222193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Vulnerability Work?</a:t>
            </a:r>
            <a:endParaRPr/>
          </a:p>
        </p:txBody>
      </p:sp>
      <p:sp>
        <p:nvSpPr>
          <p:cNvPr id="1143" name="Google Shape;1143;p9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entire kernel (operating system) patch:</a:t>
            </a:r>
            <a:br>
              <a:rPr lang="en"/>
            </a:b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–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if (len &gt; PAGE_SIZE - 2 - size)</a:t>
            </a:r>
            <a:br>
              <a:rPr b="1"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if (size + len + 2 &gt; PAGE_SIZE)</a:t>
            </a:r>
            <a:br>
              <a:rPr b="1"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   return invalf(fc, "VFS: Legacy: Cumulative options too large)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is this a problem?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PAGE_SIZE</a:t>
            </a:r>
            <a:r>
              <a:rPr lang="en"/>
              <a:t> and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/>
              <a:t> are unsigned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/>
              <a:t> is larger than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PAGE_SIZE</a:t>
            </a:r>
            <a:r>
              <a:rPr lang="en"/>
              <a:t>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…then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PAGE_SIZE - 2 - size</a:t>
            </a:r>
            <a:r>
              <a:rPr lang="en"/>
              <a:t> will trigger a negative overflow 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0xFFFFFFFF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Result: An attacker can bypass the length check and write data into the kernel</a:t>
            </a:r>
            <a:endParaRPr/>
          </a:p>
        </p:txBody>
      </p:sp>
      <p:sp>
        <p:nvSpPr>
          <p:cNvPr id="1144" name="Google Shape;114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348250" y="4497175"/>
            <a:ext cx="855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caller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1372425" y="1246825"/>
            <a:ext cx="74991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Push arguments on the stack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Push old EIP (RIP) on the stack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Move EIP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Push old EBP (SFP) on the stack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Move EBP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Move ESP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Execute the function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Move ESP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Pop (restore) old EBP (SFP)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Pop (restore) old EIP (RIP)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Remove arguments from stack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348275" y="1586375"/>
            <a:ext cx="80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caller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 flipH="1">
            <a:off x="1242525" y="1304075"/>
            <a:ext cx="129900" cy="9582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/>
          <p:nvPr/>
        </p:nvSpPr>
        <p:spPr>
          <a:xfrm flipH="1">
            <a:off x="1242425" y="2343127"/>
            <a:ext cx="135000" cy="21372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351850" y="3264100"/>
            <a:ext cx="85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callee</a:t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 flipH="1">
            <a:off x="1242617" y="4531822"/>
            <a:ext cx="129900" cy="3021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an x86 Function Call</a:t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Vulnerabilities</a:t>
            </a:r>
            <a:endParaRPr/>
          </a:p>
        </p:txBody>
      </p:sp>
      <p:sp>
        <p:nvSpPr>
          <p:cNvPr id="1150" name="Google Shape;1150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1" name="Google Shape;1151;p94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 </a:t>
            </a:r>
            <a:r>
              <a:rPr lang="en"/>
              <a:t>3.3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9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"/>
              <a:t> behavior</a:t>
            </a:r>
            <a:endParaRPr/>
          </a:p>
        </p:txBody>
      </p:sp>
      <p:sp>
        <p:nvSpPr>
          <p:cNvPr id="1157" name="Google Shape;115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8" name="Google Shape;1158;p9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"/>
              <a:t> takes in an variable number of arguments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does it know how many arguments that it received?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infers it from the first argument: the format string!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printf("One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costs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fruit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happens if the arguments are mismatched?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4" name="Google Shape;1164;p9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"/>
              <a:t> behavior</a:t>
            </a:r>
            <a:endParaRPr/>
          </a:p>
        </p:txBody>
      </p:sp>
      <p:sp>
        <p:nvSpPr>
          <p:cNvPr id="1165" name="Google Shape;1165;p96"/>
          <p:cNvSpPr txBox="1"/>
          <p:nvPr/>
        </p:nvSpPr>
        <p:spPr>
          <a:xfrm>
            <a:off x="817850" y="2091425"/>
            <a:ext cx="3471000" cy="11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func(void)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secret = 42;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printf("%d\n", 123);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6" name="Google Shape;1166;p96"/>
          <p:cNvSpPr txBox="1"/>
          <p:nvPr/>
        </p:nvSpPr>
        <p:spPr>
          <a:xfrm>
            <a:off x="781600" y="3338200"/>
            <a:ext cx="40794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assumes</a:t>
            </a:r>
            <a:r>
              <a:rPr lang="en">
                <a:solidFill>
                  <a:schemeClr val="dk1"/>
                </a:solidFill>
              </a:rPr>
              <a:t> that there is 1 more argument because there is one format sequence and will look 4 bytes up the stack for the argument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96"/>
          <p:cNvSpPr txBox="1"/>
          <p:nvPr/>
        </p:nvSpPr>
        <p:spPr>
          <a:xfrm>
            <a:off x="2453000" y="4105925"/>
            <a:ext cx="28341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there is no argument?</a:t>
            </a:r>
            <a:endParaRPr/>
          </a:p>
        </p:txBody>
      </p:sp>
      <p:graphicFrame>
        <p:nvGraphicFramePr>
          <p:cNvPr id="1168" name="Google Shape;1168;p96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func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func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 = 42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123 (arg to printf)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&amp;"%d\n"(arg to printf)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48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[printf frame]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169" name="Google Shape;1169;p96"/>
          <p:cNvSpPr/>
          <p:nvPr/>
        </p:nvSpPr>
        <p:spPr>
          <a:xfrm>
            <a:off x="5973000" y="3371525"/>
            <a:ext cx="313372" cy="1484695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1170" name="Google Shape;1170;p96"/>
          <p:cNvGraphicFramePr/>
          <p:nvPr/>
        </p:nvGraphicFramePr>
        <p:xfrm>
          <a:off x="6286375" y="47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'\n'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1171" name="Google Shape;1171;p96"/>
          <p:cNvSpPr txBox="1"/>
          <p:nvPr/>
        </p:nvSpPr>
        <p:spPr>
          <a:xfrm>
            <a:off x="8490750" y="3216525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arg0</a:t>
            </a:r>
            <a:endParaRPr sz="1000"/>
          </a:p>
        </p:txBody>
      </p:sp>
      <p:sp>
        <p:nvSpPr>
          <p:cNvPr id="1172" name="Google Shape;1172;p96"/>
          <p:cNvSpPr txBox="1"/>
          <p:nvPr/>
        </p:nvSpPr>
        <p:spPr>
          <a:xfrm>
            <a:off x="8490750" y="2966725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arg1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9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"/>
              <a:t> behavior</a:t>
            </a:r>
            <a:endParaRPr/>
          </a:p>
        </p:txBody>
      </p:sp>
      <p:sp>
        <p:nvSpPr>
          <p:cNvPr id="1179" name="Google Shape;1179;p97"/>
          <p:cNvSpPr txBox="1"/>
          <p:nvPr/>
        </p:nvSpPr>
        <p:spPr>
          <a:xfrm>
            <a:off x="817850" y="2091425"/>
            <a:ext cx="3471000" cy="11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func(void)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secret = 42;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printf("%d\n");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0" name="Google Shape;1180;p97"/>
          <p:cNvSpPr txBox="1"/>
          <p:nvPr/>
        </p:nvSpPr>
        <p:spPr>
          <a:xfrm>
            <a:off x="1353500" y="3982850"/>
            <a:ext cx="41874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the format string contains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lang="en"/>
              <a:t>, it will still look 4 bytes up and print the value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r>
              <a:rPr lang="en"/>
              <a:t>!</a:t>
            </a:r>
            <a:endParaRPr/>
          </a:p>
        </p:txBody>
      </p:sp>
      <p:graphicFrame>
        <p:nvGraphicFramePr>
          <p:cNvPr id="1181" name="Google Shape;1181;p97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func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func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 = 42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&amp;"%d\n"(arg to printf)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48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[printf frame]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182" name="Google Shape;1182;p97"/>
          <p:cNvSpPr/>
          <p:nvPr/>
        </p:nvSpPr>
        <p:spPr>
          <a:xfrm>
            <a:off x="5973000" y="3122502"/>
            <a:ext cx="313372" cy="1733632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1183" name="Google Shape;1183;p97"/>
          <p:cNvGraphicFramePr/>
          <p:nvPr/>
        </p:nvGraphicFramePr>
        <p:xfrm>
          <a:off x="6286375" y="47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'\n'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1184" name="Google Shape;1184;p97"/>
          <p:cNvSpPr txBox="1"/>
          <p:nvPr/>
        </p:nvSpPr>
        <p:spPr>
          <a:xfrm>
            <a:off x="8490750" y="29527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arg0</a:t>
            </a:r>
            <a:endParaRPr sz="1000"/>
          </a:p>
        </p:txBody>
      </p:sp>
      <p:sp>
        <p:nvSpPr>
          <p:cNvPr id="1185" name="Google Shape;1185;p97"/>
          <p:cNvSpPr txBox="1"/>
          <p:nvPr/>
        </p:nvSpPr>
        <p:spPr>
          <a:xfrm>
            <a:off x="8490750" y="27029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arg1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9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Vulnerabilities</a:t>
            </a:r>
            <a:endParaRPr/>
          </a:p>
        </p:txBody>
      </p:sp>
      <p:sp>
        <p:nvSpPr>
          <p:cNvPr id="1191" name="Google Shape;1191;p98"/>
          <p:cNvSpPr txBox="1"/>
          <p:nvPr/>
        </p:nvSpPr>
        <p:spPr>
          <a:xfrm>
            <a:off x="2109750" y="2091425"/>
            <a:ext cx="4924500" cy="1908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buf[64];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2" name="Google Shape;119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3" name="Google Shape;1193;p98"/>
          <p:cNvSpPr txBox="1"/>
          <p:nvPr/>
        </p:nvSpPr>
        <p:spPr>
          <a:xfrm>
            <a:off x="6083550" y="1296450"/>
            <a:ext cx="21582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issue here?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9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Vulnerabilities</a:t>
            </a:r>
            <a:endParaRPr/>
          </a:p>
        </p:txBody>
      </p:sp>
      <p:sp>
        <p:nvSpPr>
          <p:cNvPr id="1199" name="Google Shape;1199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0" name="Google Shape;1200;p99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Now, the attacker can specify any format string they want: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printf("100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 d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one!")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Prints 4 bytes on the stack, 8 bytes above the RIP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printf("100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 s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topped.")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Print the bytes </a:t>
            </a:r>
            <a:r>
              <a:rPr b="1" lang="en"/>
              <a:t>pointed to</a:t>
            </a:r>
            <a:r>
              <a:rPr lang="en"/>
              <a:t> by the address located 8 bytes above the RIP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"/>
              <a:t>, until the first NULL byte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printf("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%x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%x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%x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%x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...")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Print a series of values on the stack in hex</a:t>
            </a:r>
            <a:endParaRPr/>
          </a:p>
        </p:txBody>
      </p:sp>
      <p:sp>
        <p:nvSpPr>
          <p:cNvPr id="1201" name="Google Shape;1201;p99"/>
          <p:cNvSpPr txBox="1"/>
          <p:nvPr/>
        </p:nvSpPr>
        <p:spPr>
          <a:xfrm>
            <a:off x="5547425" y="2428225"/>
            <a:ext cx="3342300" cy="126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buf[64];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7" name="Google Shape;1207;p10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Vulnerability Walkthrough</a:t>
            </a:r>
            <a:endParaRPr/>
          </a:p>
        </p:txBody>
      </p:sp>
      <p:sp>
        <p:nvSpPr>
          <p:cNvPr id="1208" name="Google Shape;1208;p100"/>
          <p:cNvSpPr txBox="1"/>
          <p:nvPr/>
        </p:nvSpPr>
        <p:spPr>
          <a:xfrm>
            <a:off x="384600" y="4047625"/>
            <a:ext cx="41874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strings are passed by reference in C, so the argument 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"/>
              <a:t> is actually a pointer 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buf</a:t>
            </a:r>
            <a:r>
              <a:rPr lang="en"/>
              <a:t>, which is in static memory.</a:t>
            </a:r>
            <a:endParaRPr/>
          </a:p>
        </p:txBody>
      </p:sp>
      <p:sp>
        <p:nvSpPr>
          <p:cNvPr id="1209" name="Google Shape;1209;p100"/>
          <p:cNvSpPr txBox="1"/>
          <p:nvPr/>
        </p:nvSpPr>
        <p:spPr>
          <a:xfrm>
            <a:off x="351925" y="1544850"/>
            <a:ext cx="4924500" cy="212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buf[64];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*secret_string = "pancake";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secret_number = 42;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0" name="Google Shape;1210;p100"/>
          <p:cNvSpPr/>
          <p:nvPr/>
        </p:nvSpPr>
        <p:spPr>
          <a:xfrm>
            <a:off x="5820625" y="2147675"/>
            <a:ext cx="465763" cy="2687965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1211" name="Google Shape;1211;p100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secret_string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secret_number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&amp;buf [arg to printf]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48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[printf frame]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12" name="Google Shape;1212;p100"/>
          <p:cNvGraphicFramePr/>
          <p:nvPr/>
        </p:nvGraphicFramePr>
        <p:xfrm>
          <a:off x="6286375" y="397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4832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'k'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'e'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'n'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1213" name="Google Shape;1213;p100"/>
          <p:cNvSpPr/>
          <p:nvPr/>
        </p:nvSpPr>
        <p:spPr>
          <a:xfrm>
            <a:off x="5973025" y="2645275"/>
            <a:ext cx="313372" cy="1711680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9" name="Google Shape;1219;p10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Vulnerability Walkthrough</a:t>
            </a:r>
            <a:endParaRPr/>
          </a:p>
        </p:txBody>
      </p:sp>
      <p:sp>
        <p:nvSpPr>
          <p:cNvPr id="1220" name="Google Shape;1220;p101"/>
          <p:cNvSpPr txBox="1"/>
          <p:nvPr/>
        </p:nvSpPr>
        <p:spPr>
          <a:xfrm>
            <a:off x="179400" y="1216525"/>
            <a:ext cx="133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%d%s</a:t>
            </a:r>
            <a:endParaRPr b="1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1" name="Google Shape;1221;p101"/>
          <p:cNvSpPr txBox="1"/>
          <p:nvPr/>
        </p:nvSpPr>
        <p:spPr>
          <a:xfrm>
            <a:off x="1959275" y="1216525"/>
            <a:ext cx="3758700" cy="184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buf[64];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*secret_string = "pancake";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secret_number = 42;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2" name="Google Shape;1222;p101"/>
          <p:cNvSpPr txBox="1"/>
          <p:nvPr/>
        </p:nvSpPr>
        <p:spPr>
          <a:xfrm>
            <a:off x="179400" y="1747475"/>
            <a:ext cx="1338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01"/>
          <p:cNvSpPr txBox="1"/>
          <p:nvPr/>
        </p:nvSpPr>
        <p:spPr>
          <a:xfrm>
            <a:off x="384600" y="3663125"/>
            <a:ext cx="3801300" cy="1046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calling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printf("%d%s")</a:t>
            </a:r>
            <a:r>
              <a:rPr lang="en"/>
              <a:t>.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"/>
              <a:t> reads its first argument (arg0), sees two format specifiers, and expects two more arguments (arg1 and arg2).</a:t>
            </a:r>
            <a:endParaRPr/>
          </a:p>
        </p:txBody>
      </p:sp>
      <p:sp>
        <p:nvSpPr>
          <p:cNvPr id="1224" name="Google Shape;1224;p101"/>
          <p:cNvSpPr/>
          <p:nvPr/>
        </p:nvSpPr>
        <p:spPr>
          <a:xfrm>
            <a:off x="5820625" y="2147675"/>
            <a:ext cx="465763" cy="2687965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1225" name="Google Shape;1225;p101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secret_string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secret_number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&amp;buf [arg to printf]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48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[printf frame]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226" name="Google Shape;1226;p101"/>
          <p:cNvSpPr/>
          <p:nvPr/>
        </p:nvSpPr>
        <p:spPr>
          <a:xfrm>
            <a:off x="5973025" y="2645275"/>
            <a:ext cx="313372" cy="1711680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27" name="Google Shape;1227;p101"/>
          <p:cNvSpPr txBox="1"/>
          <p:nvPr/>
        </p:nvSpPr>
        <p:spPr>
          <a:xfrm>
            <a:off x="8472450" y="24828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arg0</a:t>
            </a:r>
            <a:endParaRPr sz="1000"/>
          </a:p>
        </p:txBody>
      </p:sp>
      <p:sp>
        <p:nvSpPr>
          <p:cNvPr id="1228" name="Google Shape;1228;p101"/>
          <p:cNvSpPr txBox="1"/>
          <p:nvPr/>
        </p:nvSpPr>
        <p:spPr>
          <a:xfrm>
            <a:off x="8472450" y="22330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arg1</a:t>
            </a:r>
            <a:endParaRPr sz="1000"/>
          </a:p>
        </p:txBody>
      </p:sp>
      <p:sp>
        <p:nvSpPr>
          <p:cNvPr id="1229" name="Google Shape;1229;p101"/>
          <p:cNvSpPr txBox="1"/>
          <p:nvPr/>
        </p:nvSpPr>
        <p:spPr>
          <a:xfrm>
            <a:off x="8472450" y="1970725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arg2</a:t>
            </a:r>
            <a:endParaRPr sz="1000"/>
          </a:p>
        </p:txBody>
      </p:sp>
      <p:graphicFrame>
        <p:nvGraphicFramePr>
          <p:cNvPr id="1230" name="Google Shape;1230;p101"/>
          <p:cNvGraphicFramePr/>
          <p:nvPr/>
        </p:nvGraphicFramePr>
        <p:xfrm>
          <a:off x="6286375" y="397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'k'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'e'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'n'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6" name="Google Shape;1236;p10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Vulnerability Walkthrough</a:t>
            </a:r>
            <a:endParaRPr/>
          </a:p>
        </p:txBody>
      </p:sp>
      <p:sp>
        <p:nvSpPr>
          <p:cNvPr id="1237" name="Google Shape;1237;p102"/>
          <p:cNvSpPr txBox="1"/>
          <p:nvPr/>
        </p:nvSpPr>
        <p:spPr>
          <a:xfrm>
            <a:off x="179400" y="1216525"/>
            <a:ext cx="133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%d%s</a:t>
            </a:r>
            <a:endParaRPr b="1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8" name="Google Shape;1238;p102"/>
          <p:cNvSpPr txBox="1"/>
          <p:nvPr/>
        </p:nvSpPr>
        <p:spPr>
          <a:xfrm>
            <a:off x="1959275" y="1216525"/>
            <a:ext cx="3758700" cy="184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buf[64];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*secret_string = "pancake";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secret_number = 42;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9" name="Google Shape;1239;p102"/>
          <p:cNvSpPr txBox="1"/>
          <p:nvPr/>
        </p:nvSpPr>
        <p:spPr>
          <a:xfrm>
            <a:off x="179400" y="1747475"/>
            <a:ext cx="1338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42</a:t>
            </a:r>
            <a:endParaRPr/>
          </a:p>
        </p:txBody>
      </p:sp>
      <p:sp>
        <p:nvSpPr>
          <p:cNvPr id="1240" name="Google Shape;1240;p102"/>
          <p:cNvSpPr txBox="1"/>
          <p:nvPr/>
        </p:nvSpPr>
        <p:spPr>
          <a:xfrm>
            <a:off x="384600" y="3663125"/>
            <a:ext cx="41874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format specifier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lang="en"/>
              <a:t> says to treat the next argument (arg1) as an integer and print it out.</a:t>
            </a:r>
            <a:endParaRPr/>
          </a:p>
        </p:txBody>
      </p:sp>
      <p:sp>
        <p:nvSpPr>
          <p:cNvPr id="1241" name="Google Shape;1241;p102"/>
          <p:cNvSpPr/>
          <p:nvPr/>
        </p:nvSpPr>
        <p:spPr>
          <a:xfrm>
            <a:off x="5820625" y="2147675"/>
            <a:ext cx="465763" cy="2687965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1242" name="Google Shape;1242;p102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secret_string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secret_number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&amp;buf [arg to printf]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48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[printf frame]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243" name="Google Shape;1243;p102"/>
          <p:cNvSpPr/>
          <p:nvPr/>
        </p:nvSpPr>
        <p:spPr>
          <a:xfrm>
            <a:off x="5973025" y="2645275"/>
            <a:ext cx="313372" cy="1711680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44" name="Google Shape;1244;p102"/>
          <p:cNvSpPr txBox="1"/>
          <p:nvPr/>
        </p:nvSpPr>
        <p:spPr>
          <a:xfrm>
            <a:off x="8472450" y="24828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arg0</a:t>
            </a:r>
            <a:endParaRPr sz="1000"/>
          </a:p>
        </p:txBody>
      </p:sp>
      <p:sp>
        <p:nvSpPr>
          <p:cNvPr id="1245" name="Google Shape;1245;p102"/>
          <p:cNvSpPr txBox="1"/>
          <p:nvPr/>
        </p:nvSpPr>
        <p:spPr>
          <a:xfrm>
            <a:off x="8472450" y="22330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arg1</a:t>
            </a:r>
            <a:endParaRPr sz="1000"/>
          </a:p>
        </p:txBody>
      </p:sp>
      <p:sp>
        <p:nvSpPr>
          <p:cNvPr id="1246" name="Google Shape;1246;p102"/>
          <p:cNvSpPr txBox="1"/>
          <p:nvPr/>
        </p:nvSpPr>
        <p:spPr>
          <a:xfrm>
            <a:off x="8472450" y="1970725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arg2</a:t>
            </a:r>
            <a:endParaRPr sz="1000"/>
          </a:p>
        </p:txBody>
      </p:sp>
      <p:graphicFrame>
        <p:nvGraphicFramePr>
          <p:cNvPr id="1247" name="Google Shape;1247;p102"/>
          <p:cNvGraphicFramePr/>
          <p:nvPr/>
        </p:nvGraphicFramePr>
        <p:xfrm>
          <a:off x="6286375" y="397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'k'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'e'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'n'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3" name="Google Shape;1253;p10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Vulnerability Walkthrough</a:t>
            </a:r>
            <a:endParaRPr/>
          </a:p>
        </p:txBody>
      </p:sp>
      <p:sp>
        <p:nvSpPr>
          <p:cNvPr id="1254" name="Google Shape;1254;p103"/>
          <p:cNvSpPr txBox="1"/>
          <p:nvPr/>
        </p:nvSpPr>
        <p:spPr>
          <a:xfrm>
            <a:off x="179400" y="1216525"/>
            <a:ext cx="133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%d%s</a:t>
            </a:r>
            <a:endParaRPr b="1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5" name="Google Shape;1255;p103"/>
          <p:cNvSpPr txBox="1"/>
          <p:nvPr/>
        </p:nvSpPr>
        <p:spPr>
          <a:xfrm>
            <a:off x="1959275" y="1216525"/>
            <a:ext cx="3758700" cy="184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buf[64];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*secret_string = "pancake";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secret_number = 42;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6" name="Google Shape;1256;p103"/>
          <p:cNvSpPr txBox="1"/>
          <p:nvPr/>
        </p:nvSpPr>
        <p:spPr>
          <a:xfrm>
            <a:off x="179400" y="1747475"/>
            <a:ext cx="1338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42pancake</a:t>
            </a:r>
            <a:endParaRPr/>
          </a:p>
        </p:txBody>
      </p:sp>
      <p:sp>
        <p:nvSpPr>
          <p:cNvPr id="1257" name="Google Shape;1257;p103"/>
          <p:cNvSpPr txBox="1"/>
          <p:nvPr/>
        </p:nvSpPr>
        <p:spPr>
          <a:xfrm>
            <a:off x="483250" y="3419375"/>
            <a:ext cx="41874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format specifier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/>
              <a:t> says to treat the next argument (arg2) as an string and print it out.</a:t>
            </a:r>
            <a:endParaRPr/>
          </a:p>
        </p:txBody>
      </p:sp>
      <p:sp>
        <p:nvSpPr>
          <p:cNvPr id="1258" name="Google Shape;1258;p103"/>
          <p:cNvSpPr txBox="1"/>
          <p:nvPr/>
        </p:nvSpPr>
        <p:spPr>
          <a:xfrm>
            <a:off x="808000" y="3978425"/>
            <a:ext cx="41874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/>
              <a:t> will dereference the pointer at arg2 and print until it sees a null byte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'\0'</a:t>
            </a:r>
            <a:r>
              <a:rPr lang="en"/>
              <a:t>)</a:t>
            </a:r>
            <a:endParaRPr/>
          </a:p>
        </p:txBody>
      </p:sp>
      <p:sp>
        <p:nvSpPr>
          <p:cNvPr id="1259" name="Google Shape;1259;p103"/>
          <p:cNvSpPr/>
          <p:nvPr/>
        </p:nvSpPr>
        <p:spPr>
          <a:xfrm>
            <a:off x="5820625" y="2147675"/>
            <a:ext cx="465763" cy="2687965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1260" name="Google Shape;1260;p103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secret_string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secret_number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&amp;buf [arg to printf]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48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[printf frame]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261" name="Google Shape;1261;p103"/>
          <p:cNvSpPr/>
          <p:nvPr/>
        </p:nvSpPr>
        <p:spPr>
          <a:xfrm>
            <a:off x="5973025" y="2645275"/>
            <a:ext cx="313372" cy="1711680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62" name="Google Shape;1262;p103"/>
          <p:cNvSpPr txBox="1"/>
          <p:nvPr/>
        </p:nvSpPr>
        <p:spPr>
          <a:xfrm>
            <a:off x="8472450" y="24828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arg0</a:t>
            </a:r>
            <a:endParaRPr sz="1000"/>
          </a:p>
        </p:txBody>
      </p:sp>
      <p:sp>
        <p:nvSpPr>
          <p:cNvPr id="1263" name="Google Shape;1263;p103"/>
          <p:cNvSpPr txBox="1"/>
          <p:nvPr/>
        </p:nvSpPr>
        <p:spPr>
          <a:xfrm>
            <a:off x="8472450" y="22330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arg1</a:t>
            </a:r>
            <a:endParaRPr sz="1000"/>
          </a:p>
        </p:txBody>
      </p:sp>
      <p:sp>
        <p:nvSpPr>
          <p:cNvPr id="1264" name="Google Shape;1264;p103"/>
          <p:cNvSpPr txBox="1"/>
          <p:nvPr/>
        </p:nvSpPr>
        <p:spPr>
          <a:xfrm>
            <a:off x="8472450" y="1970725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arg2</a:t>
            </a:r>
            <a:endParaRPr sz="1000"/>
          </a:p>
        </p:txBody>
      </p:sp>
      <p:graphicFrame>
        <p:nvGraphicFramePr>
          <p:cNvPr id="1265" name="Google Shape;1265;p103"/>
          <p:cNvGraphicFramePr/>
          <p:nvPr/>
        </p:nvGraphicFramePr>
        <p:xfrm>
          <a:off x="6286375" y="397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'k'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'e'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'n'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Function Call</a:t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6294500" y="1170625"/>
            <a:ext cx="25845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caller: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$2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$1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call callee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add $8,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callee: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push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%esp,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sub $4,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$42, %eax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mov %ebp, %esp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pop %ebp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 ret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p23"/>
          <p:cNvSpPr txBox="1"/>
          <p:nvPr>
            <p:ph idx="2" type="body"/>
          </p:nvPr>
        </p:nvSpPr>
        <p:spPr>
          <a:xfrm>
            <a:off x="244775" y="1170625"/>
            <a:ext cx="4131000" cy="21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int callee(int a, int b)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int local;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return 42;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void caller(void) {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  callee(1, 2);</a:t>
            </a:r>
            <a:br>
              <a:rPr b="1"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169" name="Google Shape;169;p23"/>
          <p:cNvGrpSpPr/>
          <p:nvPr/>
        </p:nvGrpSpPr>
        <p:grpSpPr>
          <a:xfrm>
            <a:off x="102700" y="3031550"/>
            <a:ext cx="2498400" cy="1206300"/>
            <a:chOff x="102700" y="3031550"/>
            <a:chExt cx="2498400" cy="1206300"/>
          </a:xfrm>
        </p:grpSpPr>
        <p:cxnSp>
          <p:nvCxnSpPr>
            <p:cNvPr id="170" name="Google Shape;170;p23"/>
            <p:cNvCxnSpPr>
              <a:stCxn id="171" idx="0"/>
            </p:cNvCxnSpPr>
            <p:nvPr/>
          </p:nvCxnSpPr>
          <p:spPr>
            <a:xfrm rot="10800000">
              <a:off x="1351900" y="3031550"/>
              <a:ext cx="0" cy="80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1" name="Google Shape;171;p23"/>
            <p:cNvSpPr txBox="1"/>
            <p:nvPr/>
          </p:nvSpPr>
          <p:spPr>
            <a:xfrm>
              <a:off x="102700" y="3837650"/>
              <a:ext cx="24984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Here is a snippet of C code</a:t>
              </a:r>
              <a:endParaRPr/>
            </a:p>
          </p:txBody>
        </p:sp>
      </p:grpSp>
      <p:grpSp>
        <p:nvGrpSpPr>
          <p:cNvPr id="172" name="Google Shape;172;p23"/>
          <p:cNvGrpSpPr/>
          <p:nvPr/>
        </p:nvGrpSpPr>
        <p:grpSpPr>
          <a:xfrm>
            <a:off x="2845500" y="2805925"/>
            <a:ext cx="3286500" cy="615600"/>
            <a:chOff x="2845500" y="2805925"/>
            <a:chExt cx="3286500" cy="615600"/>
          </a:xfrm>
        </p:grpSpPr>
        <p:cxnSp>
          <p:nvCxnSpPr>
            <p:cNvPr id="173" name="Google Shape;173;p23"/>
            <p:cNvCxnSpPr>
              <a:stCxn id="174" idx="3"/>
            </p:cNvCxnSpPr>
            <p:nvPr/>
          </p:nvCxnSpPr>
          <p:spPr>
            <a:xfrm>
              <a:off x="5343900" y="3113725"/>
              <a:ext cx="7881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" name="Google Shape;174;p23"/>
            <p:cNvSpPr txBox="1"/>
            <p:nvPr/>
          </p:nvSpPr>
          <p:spPr>
            <a:xfrm>
              <a:off x="2845500" y="2805925"/>
              <a:ext cx="24984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Here is the code compiled into x86 assembly</a:t>
              </a:r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0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Vulnerabilities</a:t>
            </a:r>
            <a:endParaRPr/>
          </a:p>
        </p:txBody>
      </p:sp>
      <p:sp>
        <p:nvSpPr>
          <p:cNvPr id="1271" name="Google Shape;12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2" name="Google Shape;1272;p10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can also write values using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%n</a:t>
            </a:r>
            <a:r>
              <a:rPr lang="en"/>
              <a:t> specifier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%n</a:t>
            </a:r>
            <a:r>
              <a:rPr lang="en"/>
              <a:t> treats the next argument as a </a:t>
            </a:r>
            <a:r>
              <a:rPr b="1" lang="en"/>
              <a:t>pointer</a:t>
            </a:r>
            <a:r>
              <a:rPr lang="en"/>
              <a:t> and writes the number of bytes printed so far to that address (usually used to calculate output spacing)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printf("item %d:%n", 3, &amp;val)</a:t>
            </a:r>
            <a:r>
              <a:rPr lang="en"/>
              <a:t> stores 7 in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printf("item %d:%n", 987, &amp;val)</a:t>
            </a:r>
            <a:r>
              <a:rPr lang="en"/>
              <a:t> stores 9 in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printf("000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%n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Writes</a:t>
            </a:r>
            <a:r>
              <a:rPr lang="en"/>
              <a:t> the value 3 to the integer </a:t>
            </a:r>
            <a:r>
              <a:rPr b="1" lang="en"/>
              <a:t>pointed to</a:t>
            </a:r>
            <a:r>
              <a:rPr lang="en"/>
              <a:t> by address located 8 bytes above the RIP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3" name="Google Shape;1273;p104"/>
          <p:cNvSpPr txBox="1"/>
          <p:nvPr/>
        </p:nvSpPr>
        <p:spPr>
          <a:xfrm>
            <a:off x="5547425" y="2428225"/>
            <a:ext cx="3342300" cy="11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buf[64];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9" name="Google Shape;1279;p10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Vulnerability Walkthrough</a:t>
            </a:r>
            <a:endParaRPr/>
          </a:p>
        </p:txBody>
      </p:sp>
      <p:sp>
        <p:nvSpPr>
          <p:cNvPr id="1280" name="Google Shape;1280;p105"/>
          <p:cNvSpPr txBox="1"/>
          <p:nvPr/>
        </p:nvSpPr>
        <p:spPr>
          <a:xfrm>
            <a:off x="179400" y="1216525"/>
            <a:ext cx="133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%d%n</a:t>
            </a:r>
            <a:endParaRPr b="1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1" name="Google Shape;1281;p105"/>
          <p:cNvSpPr txBox="1"/>
          <p:nvPr/>
        </p:nvSpPr>
        <p:spPr>
          <a:xfrm>
            <a:off x="1959275" y="1216525"/>
            <a:ext cx="3758700" cy="184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buf[64];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*secret_string = "pancake";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secret_number = 42;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2" name="Google Shape;1282;p105"/>
          <p:cNvSpPr txBox="1"/>
          <p:nvPr/>
        </p:nvSpPr>
        <p:spPr>
          <a:xfrm>
            <a:off x="179400" y="1747475"/>
            <a:ext cx="1338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05"/>
          <p:cNvSpPr txBox="1"/>
          <p:nvPr/>
        </p:nvSpPr>
        <p:spPr>
          <a:xfrm>
            <a:off x="384600" y="3663125"/>
            <a:ext cx="3801300" cy="1046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calling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printf("%d%n")</a:t>
            </a:r>
            <a:r>
              <a:rPr lang="en"/>
              <a:t>.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"/>
              <a:t> reads its first argument (arg0), sees two format specifiers, and expects two more arguments (arg1 and arg2).</a:t>
            </a:r>
            <a:endParaRPr/>
          </a:p>
        </p:txBody>
      </p:sp>
      <p:sp>
        <p:nvSpPr>
          <p:cNvPr id="1284" name="Google Shape;1284;p105"/>
          <p:cNvSpPr/>
          <p:nvPr/>
        </p:nvSpPr>
        <p:spPr>
          <a:xfrm>
            <a:off x="5820625" y="2147675"/>
            <a:ext cx="465763" cy="2687965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1285" name="Google Shape;1285;p105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secret_string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secret_number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&amp;buf [arg to printf]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48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[printf frame]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286" name="Google Shape;1286;p105"/>
          <p:cNvSpPr/>
          <p:nvPr/>
        </p:nvSpPr>
        <p:spPr>
          <a:xfrm>
            <a:off x="5973025" y="2645275"/>
            <a:ext cx="313372" cy="1711680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87" name="Google Shape;1287;p105"/>
          <p:cNvSpPr txBox="1"/>
          <p:nvPr/>
        </p:nvSpPr>
        <p:spPr>
          <a:xfrm>
            <a:off x="8472450" y="24828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arg0</a:t>
            </a:r>
            <a:endParaRPr sz="1000"/>
          </a:p>
        </p:txBody>
      </p:sp>
      <p:sp>
        <p:nvSpPr>
          <p:cNvPr id="1288" name="Google Shape;1288;p105"/>
          <p:cNvSpPr txBox="1"/>
          <p:nvPr/>
        </p:nvSpPr>
        <p:spPr>
          <a:xfrm>
            <a:off x="8472450" y="22330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arg1</a:t>
            </a:r>
            <a:endParaRPr sz="1000"/>
          </a:p>
        </p:txBody>
      </p:sp>
      <p:sp>
        <p:nvSpPr>
          <p:cNvPr id="1289" name="Google Shape;1289;p105"/>
          <p:cNvSpPr txBox="1"/>
          <p:nvPr/>
        </p:nvSpPr>
        <p:spPr>
          <a:xfrm>
            <a:off x="8472450" y="1970725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arg2</a:t>
            </a:r>
            <a:endParaRPr sz="1000"/>
          </a:p>
        </p:txBody>
      </p:sp>
      <p:graphicFrame>
        <p:nvGraphicFramePr>
          <p:cNvPr id="1290" name="Google Shape;1290;p105"/>
          <p:cNvGraphicFramePr/>
          <p:nvPr/>
        </p:nvGraphicFramePr>
        <p:xfrm>
          <a:off x="6286375" y="397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'n'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'k'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'e'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'n'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6" name="Google Shape;1296;p10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Vulnerability Walkthrough</a:t>
            </a:r>
            <a:endParaRPr/>
          </a:p>
        </p:txBody>
      </p:sp>
      <p:sp>
        <p:nvSpPr>
          <p:cNvPr id="1297" name="Google Shape;1297;p106"/>
          <p:cNvSpPr txBox="1"/>
          <p:nvPr/>
        </p:nvSpPr>
        <p:spPr>
          <a:xfrm>
            <a:off x="179400" y="1216525"/>
            <a:ext cx="133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%d%n</a:t>
            </a:r>
            <a:endParaRPr b="1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8" name="Google Shape;1298;p106"/>
          <p:cNvSpPr txBox="1"/>
          <p:nvPr/>
        </p:nvSpPr>
        <p:spPr>
          <a:xfrm>
            <a:off x="1959275" y="1216525"/>
            <a:ext cx="3758700" cy="184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buf[64];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*secret_string = "pancake";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secret_number = 42;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9" name="Google Shape;1299;p106"/>
          <p:cNvSpPr txBox="1"/>
          <p:nvPr/>
        </p:nvSpPr>
        <p:spPr>
          <a:xfrm>
            <a:off x="179400" y="1747475"/>
            <a:ext cx="1338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42</a:t>
            </a:r>
            <a:endParaRPr/>
          </a:p>
        </p:txBody>
      </p:sp>
      <p:sp>
        <p:nvSpPr>
          <p:cNvPr id="1300" name="Google Shape;1300;p106"/>
          <p:cNvSpPr txBox="1"/>
          <p:nvPr/>
        </p:nvSpPr>
        <p:spPr>
          <a:xfrm>
            <a:off x="384600" y="3663125"/>
            <a:ext cx="41874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format specifier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lang="en"/>
              <a:t> says to treat the next argument (arg1) as an integer and print it out.</a:t>
            </a:r>
            <a:endParaRPr/>
          </a:p>
        </p:txBody>
      </p:sp>
      <p:sp>
        <p:nvSpPr>
          <p:cNvPr id="1301" name="Google Shape;1301;p106"/>
          <p:cNvSpPr/>
          <p:nvPr/>
        </p:nvSpPr>
        <p:spPr>
          <a:xfrm>
            <a:off x="5820625" y="2147675"/>
            <a:ext cx="465763" cy="2687965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1302" name="Google Shape;1302;p106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secret_string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secret_number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&amp;buf [arg to printf]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48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[printf frame]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303" name="Google Shape;1303;p106"/>
          <p:cNvSpPr/>
          <p:nvPr/>
        </p:nvSpPr>
        <p:spPr>
          <a:xfrm>
            <a:off x="5973025" y="2645275"/>
            <a:ext cx="313372" cy="1711680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04" name="Google Shape;1304;p106"/>
          <p:cNvSpPr txBox="1"/>
          <p:nvPr/>
        </p:nvSpPr>
        <p:spPr>
          <a:xfrm>
            <a:off x="8472450" y="24828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arg0</a:t>
            </a:r>
            <a:endParaRPr sz="1000"/>
          </a:p>
        </p:txBody>
      </p:sp>
      <p:sp>
        <p:nvSpPr>
          <p:cNvPr id="1305" name="Google Shape;1305;p106"/>
          <p:cNvSpPr txBox="1"/>
          <p:nvPr/>
        </p:nvSpPr>
        <p:spPr>
          <a:xfrm>
            <a:off x="8472450" y="22330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arg1</a:t>
            </a:r>
            <a:endParaRPr sz="1000"/>
          </a:p>
        </p:txBody>
      </p:sp>
      <p:sp>
        <p:nvSpPr>
          <p:cNvPr id="1306" name="Google Shape;1306;p106"/>
          <p:cNvSpPr txBox="1"/>
          <p:nvPr/>
        </p:nvSpPr>
        <p:spPr>
          <a:xfrm>
            <a:off x="8472450" y="1970725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arg2</a:t>
            </a:r>
            <a:endParaRPr sz="1000"/>
          </a:p>
        </p:txBody>
      </p:sp>
      <p:graphicFrame>
        <p:nvGraphicFramePr>
          <p:cNvPr id="1307" name="Google Shape;1307;p106"/>
          <p:cNvGraphicFramePr/>
          <p:nvPr/>
        </p:nvGraphicFramePr>
        <p:xfrm>
          <a:off x="6286375" y="397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'n'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'k'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'e'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'n'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3" name="Google Shape;1313;p10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Vulnerability Walkthrough</a:t>
            </a:r>
            <a:endParaRPr/>
          </a:p>
        </p:txBody>
      </p:sp>
      <p:sp>
        <p:nvSpPr>
          <p:cNvPr id="1314" name="Google Shape;1314;p107"/>
          <p:cNvSpPr txBox="1"/>
          <p:nvPr/>
        </p:nvSpPr>
        <p:spPr>
          <a:xfrm>
            <a:off x="179400" y="1216525"/>
            <a:ext cx="133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</a:t>
            </a:r>
            <a:r>
              <a:rPr b="1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%d%s</a:t>
            </a:r>
            <a:endParaRPr b="1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5" name="Google Shape;1315;p107"/>
          <p:cNvSpPr txBox="1"/>
          <p:nvPr/>
        </p:nvSpPr>
        <p:spPr>
          <a:xfrm>
            <a:off x="1959275" y="1216525"/>
            <a:ext cx="3758700" cy="184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buf[64];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*secret_string = "pancake";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secret_number = 42;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printf(buf);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6" name="Google Shape;1316;p107"/>
          <p:cNvSpPr txBox="1"/>
          <p:nvPr/>
        </p:nvSpPr>
        <p:spPr>
          <a:xfrm>
            <a:off x="179400" y="1747475"/>
            <a:ext cx="1338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42</a:t>
            </a:r>
            <a:endParaRPr/>
          </a:p>
        </p:txBody>
      </p:sp>
      <p:sp>
        <p:nvSpPr>
          <p:cNvPr id="1317" name="Google Shape;1317;p107"/>
          <p:cNvSpPr txBox="1"/>
          <p:nvPr/>
        </p:nvSpPr>
        <p:spPr>
          <a:xfrm>
            <a:off x="240975" y="3210350"/>
            <a:ext cx="43689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format specifier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%n</a:t>
            </a:r>
            <a:r>
              <a:rPr lang="en"/>
              <a:t> says to treat the next argument (arg2) as a pointer, and write the number of bytes printed so far to the address at arg2.</a:t>
            </a:r>
            <a:endParaRPr/>
          </a:p>
        </p:txBody>
      </p:sp>
      <p:sp>
        <p:nvSpPr>
          <p:cNvPr id="1318" name="Google Shape;1318;p107"/>
          <p:cNvSpPr txBox="1"/>
          <p:nvPr/>
        </p:nvSpPr>
        <p:spPr>
          <a:xfrm>
            <a:off x="523325" y="3978425"/>
            <a:ext cx="4368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We've printed 2 bytes so far, so the number 2 gets written 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secret_string</a:t>
            </a:r>
            <a:r>
              <a:rPr lang="en"/>
              <a:t>.</a:t>
            </a:r>
            <a:endParaRPr/>
          </a:p>
        </p:txBody>
      </p:sp>
      <p:sp>
        <p:nvSpPr>
          <p:cNvPr id="1319" name="Google Shape;1319;p107"/>
          <p:cNvSpPr/>
          <p:nvPr/>
        </p:nvSpPr>
        <p:spPr>
          <a:xfrm>
            <a:off x="5820625" y="2147675"/>
            <a:ext cx="465763" cy="2687965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graphicFrame>
        <p:nvGraphicFramePr>
          <p:cNvPr id="1320" name="Google Shape;1320;p107"/>
          <p:cNvGraphicFramePr/>
          <p:nvPr/>
        </p:nvGraphicFramePr>
        <p:xfrm>
          <a:off x="6286375" y="130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vulnerable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secret_string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secret_number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&amp;buf [arg to printf]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1525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SFP of printf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  <a:tr h="48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[printf frame]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321" name="Google Shape;1321;p107"/>
          <p:cNvSpPr/>
          <p:nvPr/>
        </p:nvSpPr>
        <p:spPr>
          <a:xfrm>
            <a:off x="5973025" y="2645275"/>
            <a:ext cx="313372" cy="1711680"/>
          </a:xfrm>
          <a:custGeom>
            <a:rect b="b" l="l" r="r" t="t"/>
            <a:pathLst>
              <a:path extrusionOk="0" h="58539" w="11083">
                <a:moveTo>
                  <a:pt x="11083" y="0"/>
                </a:moveTo>
                <a:lnTo>
                  <a:pt x="0" y="0"/>
                </a:lnTo>
                <a:lnTo>
                  <a:pt x="0" y="58539"/>
                </a:lnTo>
                <a:lnTo>
                  <a:pt x="9378" y="5853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22" name="Google Shape;1322;p107"/>
          <p:cNvSpPr txBox="1"/>
          <p:nvPr/>
        </p:nvSpPr>
        <p:spPr>
          <a:xfrm>
            <a:off x="8472450" y="24828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arg0</a:t>
            </a:r>
            <a:endParaRPr sz="1000"/>
          </a:p>
        </p:txBody>
      </p:sp>
      <p:sp>
        <p:nvSpPr>
          <p:cNvPr id="1323" name="Google Shape;1323;p107"/>
          <p:cNvSpPr txBox="1"/>
          <p:nvPr/>
        </p:nvSpPr>
        <p:spPr>
          <a:xfrm>
            <a:off x="8472450" y="2233050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arg1</a:t>
            </a:r>
            <a:endParaRPr sz="1000"/>
          </a:p>
        </p:txBody>
      </p:sp>
      <p:sp>
        <p:nvSpPr>
          <p:cNvPr id="1324" name="Google Shape;1324;p107"/>
          <p:cNvSpPr txBox="1"/>
          <p:nvPr/>
        </p:nvSpPr>
        <p:spPr>
          <a:xfrm>
            <a:off x="8472450" y="1970725"/>
            <a:ext cx="5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arg2</a:t>
            </a:r>
            <a:endParaRPr sz="1000"/>
          </a:p>
        </p:txBody>
      </p:sp>
      <p:graphicFrame>
        <p:nvGraphicFramePr>
          <p:cNvPr id="1325" name="Google Shape;1325;p107"/>
          <p:cNvGraphicFramePr/>
          <p:nvPr/>
        </p:nvGraphicFramePr>
        <p:xfrm>
          <a:off x="6286375" y="397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{56D3567E-0627-4F14-9DEF-B26719531A2F}</a:tableStyleId>
              </a:tblPr>
              <a:tblGrid>
                <a:gridCol w="546525"/>
                <a:gridCol w="546525"/>
                <a:gridCol w="546525"/>
                <a:gridCol w="546525"/>
              </a:tblGrid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'%'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'n'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'k'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'e'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'\0'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</a:tr>
              <a:tr h="1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0x02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</a:t>
                      </a:r>
                      <a:endParaRPr b="1" sz="1000">
                        <a:solidFill>
                          <a:srgbClr val="CC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0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String Vulnerabilities: Defense</a:t>
            </a:r>
            <a:endParaRPr/>
          </a:p>
        </p:txBody>
      </p:sp>
      <p:sp>
        <p:nvSpPr>
          <p:cNvPr id="1331" name="Google Shape;1331;p108"/>
          <p:cNvSpPr txBox="1"/>
          <p:nvPr/>
        </p:nvSpPr>
        <p:spPr>
          <a:xfrm>
            <a:off x="2109750" y="1481825"/>
            <a:ext cx="4924500" cy="1662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vulnerable(void) {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buf[64];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(fgets(buf, 64, stdin) == NULL)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printf("%s", buf);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2" name="Google Shape;133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3" name="Google Shape;1333;p108"/>
          <p:cNvGrpSpPr/>
          <p:nvPr/>
        </p:nvGrpSpPr>
        <p:grpSpPr>
          <a:xfrm>
            <a:off x="3469800" y="2842950"/>
            <a:ext cx="3063000" cy="1261025"/>
            <a:chOff x="3469800" y="2842950"/>
            <a:chExt cx="3063000" cy="1261025"/>
          </a:xfrm>
        </p:grpSpPr>
        <p:cxnSp>
          <p:nvCxnSpPr>
            <p:cNvPr id="1334" name="Google Shape;1334;p108"/>
            <p:cNvCxnSpPr/>
            <p:nvPr/>
          </p:nvCxnSpPr>
          <p:spPr>
            <a:xfrm rot="10800000">
              <a:off x="3764225" y="2842950"/>
              <a:ext cx="0" cy="8037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35" name="Google Shape;1335;p108"/>
            <p:cNvSpPr txBox="1"/>
            <p:nvPr/>
          </p:nvSpPr>
          <p:spPr>
            <a:xfrm>
              <a:off x="3469800" y="3488375"/>
              <a:ext cx="30630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Never use untrusted input in the first argument to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printf</a:t>
              </a:r>
              <a:r>
                <a:rPr lang="en"/>
                <a:t>.</a:t>
              </a:r>
              <a:endParaRPr/>
            </a:p>
          </p:txBody>
        </p:sp>
      </p:grpSp>
      <p:sp>
        <p:nvSpPr>
          <p:cNvPr id="1336" name="Google Shape;1336;p108"/>
          <p:cNvSpPr txBox="1"/>
          <p:nvPr/>
        </p:nvSpPr>
        <p:spPr>
          <a:xfrm>
            <a:off x="3971250" y="4047625"/>
            <a:ext cx="30630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the attacker can't make the number of arguments mismatched!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